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2"/>
  </p:handoutMasterIdLst>
  <p:sldIdLst>
    <p:sldId id="260" r:id="rId2"/>
    <p:sldId id="259" r:id="rId3"/>
    <p:sldId id="264" r:id="rId4"/>
    <p:sldId id="262" r:id="rId5"/>
    <p:sldId id="263" r:id="rId6"/>
    <p:sldId id="287" r:id="rId7"/>
    <p:sldId id="265" r:id="rId8"/>
    <p:sldId id="288" r:id="rId9"/>
    <p:sldId id="266" r:id="rId10"/>
    <p:sldId id="267" r:id="rId11"/>
    <p:sldId id="290" r:id="rId12"/>
    <p:sldId id="268" r:id="rId13"/>
    <p:sldId id="269" r:id="rId14"/>
    <p:sldId id="270" r:id="rId15"/>
    <p:sldId id="271" r:id="rId16"/>
    <p:sldId id="272" r:id="rId17"/>
    <p:sldId id="273" r:id="rId18"/>
    <p:sldId id="279" r:id="rId19"/>
    <p:sldId id="278" r:id="rId20"/>
    <p:sldId id="280" r:id="rId21"/>
    <p:sldId id="276" r:id="rId22"/>
    <p:sldId id="291" r:id="rId23"/>
    <p:sldId id="292" r:id="rId24"/>
    <p:sldId id="281" r:id="rId25"/>
    <p:sldId id="282" r:id="rId26"/>
    <p:sldId id="283" r:id="rId27"/>
    <p:sldId id="285" r:id="rId28"/>
    <p:sldId id="286" r:id="rId29"/>
    <p:sldId id="261" r:id="rId30"/>
    <p:sldId id="25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509F"/>
    <a:srgbClr val="002060"/>
    <a:srgbClr val="256B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2CC11C-CF56-443E-B8A4-D3141A822E2D}" v="28" dt="2025-03-24T03:10:49.6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1" autoAdjust="0"/>
    <p:restoredTop sz="94660"/>
  </p:normalViewPr>
  <p:slideViewPr>
    <p:cSldViewPr snapToGrid="0">
      <p:cViewPr varScale="1">
        <p:scale>
          <a:sx n="86" d="100"/>
          <a:sy n="86" d="100"/>
        </p:scale>
        <p:origin x="135" y="54"/>
      </p:cViewPr>
      <p:guideLst/>
    </p:cSldViewPr>
  </p:slideViewPr>
  <p:notesTextViewPr>
    <p:cViewPr>
      <p:scale>
        <a:sx n="1" d="1"/>
        <a:sy n="1" d="1"/>
      </p:scale>
      <p:origin x="0" y="0"/>
    </p:cViewPr>
  </p:notesTextViewPr>
  <p:notesViewPr>
    <p:cSldViewPr snapToGrid="0">
      <p:cViewPr varScale="1">
        <p:scale>
          <a:sx n="85" d="100"/>
          <a:sy n="85"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538198998034497"/>
          <c:y val="0.15857761840219101"/>
          <c:w val="0.638627559656755"/>
          <c:h val="0.66412199571554842"/>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16C-4281-9BBA-C80F7DF69387}"/>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016C-4281-9BBA-C80F7DF69387}"/>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016C-4281-9BBA-C80F7DF69387}"/>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016C-4281-9BBA-C80F7DF6938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Sheet1!$D$4:$D$7</c:f>
              <c:strCache>
                <c:ptCount val="4"/>
                <c:pt idx="0">
                  <c:v>Dị dạng tĩnh mạch</c:v>
                </c:pt>
                <c:pt idx="1">
                  <c:v>Dị dạng động tĩnh mạch</c:v>
                </c:pt>
                <c:pt idx="2">
                  <c:v>Dị dạng bạch mạch</c:v>
                </c:pt>
                <c:pt idx="3">
                  <c:v>Tĩnh mạch-Bạch mạch</c:v>
                </c:pt>
              </c:strCache>
            </c:strRef>
          </c:cat>
          <c:val>
            <c:numRef>
              <c:f>Sheet1!$E$4:$E$7</c:f>
              <c:numCache>
                <c:formatCode>General</c:formatCode>
                <c:ptCount val="4"/>
                <c:pt idx="0">
                  <c:v>652</c:v>
                </c:pt>
                <c:pt idx="1">
                  <c:v>79</c:v>
                </c:pt>
                <c:pt idx="2">
                  <c:v>14</c:v>
                </c:pt>
                <c:pt idx="3">
                  <c:v>42</c:v>
                </c:pt>
              </c:numCache>
            </c:numRef>
          </c:val>
          <c:extLst>
            <c:ext xmlns:c16="http://schemas.microsoft.com/office/drawing/2014/chart" uri="{C3380CC4-5D6E-409C-BE32-E72D297353CC}">
              <c16:uniqueId val="{00000008-016C-4281-9BBA-C80F7DF69387}"/>
            </c:ext>
          </c:extLst>
        </c:ser>
        <c:dLbls>
          <c:dLblPos val="bestFit"/>
          <c:showLegendKey val="0"/>
          <c:showVal val="1"/>
          <c:showCatName val="0"/>
          <c:showSerName val="0"/>
          <c:showPercent val="0"/>
          <c:showBubbleSize val="0"/>
          <c:showLeaderLines val="1"/>
        </c:dLbls>
      </c:pie3DChart>
      <c:spPr>
        <a:noFill/>
        <a:ln>
          <a:noFill/>
        </a:ln>
        <a:effectLst/>
      </c:spPr>
    </c:plotArea>
    <c:legend>
      <c:legendPos val="r"/>
      <c:layout>
        <c:manualLayout>
          <c:xMode val="edge"/>
          <c:yMode val="edge"/>
          <c:x val="0.76461764231855922"/>
          <c:y val="0.38357938385566931"/>
          <c:w val="0.22776854694818582"/>
          <c:h val="0.38728352926844517"/>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Sheet1!$C$62</c:f>
              <c:strCache>
                <c:ptCount val="1"/>
                <c:pt idx="0">
                  <c:v>Tất cả</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60D-4099-986D-D5F933A73D0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60D-4099-986D-D5F933A73D0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60D-4099-986D-D5F933A73D0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60D-4099-986D-D5F933A73D0C}"/>
              </c:ext>
            </c:extLst>
          </c:dPt>
          <c:dLbls>
            <c:dLbl>
              <c:idx val="0"/>
              <c:tx>
                <c:rich>
                  <a:bodyPr/>
                  <a:lstStyle/>
                  <a:p>
                    <a:r>
                      <a:rPr lang="en-US"/>
                      <a:t>41,7%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60D-4099-986D-D5F933A73D0C}"/>
                </c:ext>
              </c:extLst>
            </c:dLbl>
            <c:dLbl>
              <c:idx val="1"/>
              <c:tx>
                <c:rich>
                  <a:bodyPr/>
                  <a:lstStyle/>
                  <a:p>
                    <a:r>
                      <a:rPr lang="en-US"/>
                      <a:t>51,8%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60D-4099-986D-D5F933A73D0C}"/>
                </c:ext>
              </c:extLst>
            </c:dLbl>
            <c:dLbl>
              <c:idx val="2"/>
              <c:tx>
                <c:rich>
                  <a:bodyPr/>
                  <a:lstStyle/>
                  <a:p>
                    <a:r>
                      <a:rPr lang="en-US"/>
                      <a:t>4,3%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60D-4099-986D-D5F933A73D0C}"/>
                </c:ext>
              </c:extLst>
            </c:dLbl>
            <c:dLbl>
              <c:idx val="3"/>
              <c:layout>
                <c:manualLayout>
                  <c:x val="3.7435657463734152E-2"/>
                  <c:y val="0"/>
                </c:manualLayout>
              </c:layout>
              <c:tx>
                <c:rich>
                  <a:bodyPr/>
                  <a:lstStyle/>
                  <a:p>
                    <a:r>
                      <a:rPr lang="en-US"/>
                      <a:t>2,2%</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60D-4099-986D-D5F933A73D0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Sheet1!$B$63:$B$66</c:f>
              <c:strCache>
                <c:ptCount val="4"/>
                <c:pt idx="0">
                  <c:v>Rất tốt</c:v>
                </c:pt>
                <c:pt idx="1">
                  <c:v>Tốt</c:v>
                </c:pt>
                <c:pt idx="2">
                  <c:v>Trung bình</c:v>
                </c:pt>
                <c:pt idx="3">
                  <c:v>Kém</c:v>
                </c:pt>
              </c:strCache>
            </c:strRef>
          </c:cat>
          <c:val>
            <c:numRef>
              <c:f>Sheet1!$C$63:$C$66</c:f>
              <c:numCache>
                <c:formatCode>0.0;[Red]0.0</c:formatCode>
                <c:ptCount val="4"/>
                <c:pt idx="0">
                  <c:v>41.7</c:v>
                </c:pt>
                <c:pt idx="1">
                  <c:v>51.8</c:v>
                </c:pt>
                <c:pt idx="2">
                  <c:v>4.3</c:v>
                </c:pt>
                <c:pt idx="3">
                  <c:v>2.2000000000000002</c:v>
                </c:pt>
              </c:numCache>
            </c:numRef>
          </c:val>
          <c:extLst>
            <c:ext xmlns:c16="http://schemas.microsoft.com/office/drawing/2014/chart" uri="{C3380CC4-5D6E-409C-BE32-E72D297353CC}">
              <c16:uniqueId val="{00000008-A60D-4099-986D-D5F933A73D0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DA27491-C971-4A7E-9814-B08114FE6615}" type="datetimeFigureOut">
              <a:rPr lang="en-US" smtClean="0"/>
              <a:t>9/14/2025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378532-9B96-4E9D-A264-3EE19861444B}" type="slidenum">
              <a:rPr lang="en-US" smtClean="0"/>
              <a:t>‹#›</a:t>
            </a:fld>
            <a:endParaRPr lang="en-US"/>
          </a:p>
        </p:txBody>
      </p:sp>
    </p:spTree>
    <p:extLst>
      <p:ext uri="{BB962C8B-B14F-4D97-AF65-F5344CB8AC3E}">
        <p14:creationId xmlns:p14="http://schemas.microsoft.com/office/powerpoint/2010/main" val="14241289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A collage of people in medical masks&#10;&#10;Description automatically generated">
            <a:extLst>
              <a:ext uri="{FF2B5EF4-FFF2-40B4-BE49-F238E27FC236}">
                <a16:creationId xmlns:a16="http://schemas.microsoft.com/office/drawing/2014/main" id="{7E2AB570-1100-0A0D-4615-7E1FEC7418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524000" y="1545697"/>
            <a:ext cx="9144000" cy="2387600"/>
          </a:xfrm>
        </p:spPr>
        <p:txBody>
          <a:bodyPr anchor="b">
            <a:normAutofit/>
          </a:bodyPr>
          <a:lstStyle>
            <a:lvl1pPr algn="ctr">
              <a:lnSpc>
                <a:spcPct val="150000"/>
              </a:lnSpc>
              <a:defRPr sz="4800" b="1">
                <a:solidFill>
                  <a:srgbClr val="00206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524000" y="4237035"/>
            <a:ext cx="9144000" cy="1655762"/>
          </a:xfrm>
        </p:spPr>
        <p:txBody>
          <a:bodyPr/>
          <a:lstStyle>
            <a:lvl1pPr marL="0" indent="0" algn="ctr">
              <a:buNone/>
              <a:defRPr sz="2400">
                <a:solidFill>
                  <a:srgbClr val="0070C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25B938D-DFA0-444A-A809-B774779AC032}" type="datetimeFigureOut">
              <a:rPr lang="en-US" smtClean="0"/>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5F967-0745-4B64-B9D5-ED8FB53024E8}" type="slidenum">
              <a:rPr lang="en-US" smtClean="0"/>
              <a:t>‹#›</a:t>
            </a:fld>
            <a:endParaRPr lang="en-US"/>
          </a:p>
        </p:txBody>
      </p:sp>
    </p:spTree>
    <p:extLst>
      <p:ext uri="{BB962C8B-B14F-4D97-AF65-F5344CB8AC3E}">
        <p14:creationId xmlns:p14="http://schemas.microsoft.com/office/powerpoint/2010/main" val="3920318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descr="A blue and white background with a blue border&#10;&#10;Description automatically generated">
            <a:extLst>
              <a:ext uri="{FF2B5EF4-FFF2-40B4-BE49-F238E27FC236}">
                <a16:creationId xmlns:a16="http://schemas.microsoft.com/office/drawing/2014/main" id="{71026991-9943-8527-7141-FE388CC67D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94266" y="160867"/>
            <a:ext cx="10515600" cy="771118"/>
          </a:xfrm>
        </p:spPr>
        <p:txBody>
          <a:bodyPr anchor="t">
            <a:noAutofit/>
          </a:bodyPr>
          <a:lstStyle>
            <a:lvl1pPr>
              <a:defRPr sz="3600"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694266" y="1274885"/>
            <a:ext cx="10515600" cy="4880381"/>
          </a:xfrm>
        </p:spPr>
        <p:txBody>
          <a:bodyPr>
            <a:normAutofit/>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5B938D-DFA0-444A-A809-B774779AC032}" type="datetimeFigureOut">
              <a:rPr lang="en-US" smtClean="0"/>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5F967-0745-4B64-B9D5-ED8FB53024E8}" type="slidenum">
              <a:rPr lang="en-US" smtClean="0"/>
              <a:t>‹#›</a:t>
            </a:fld>
            <a:endParaRPr lang="en-US"/>
          </a:p>
        </p:txBody>
      </p:sp>
    </p:spTree>
    <p:extLst>
      <p:ext uri="{BB962C8B-B14F-4D97-AF65-F5344CB8AC3E}">
        <p14:creationId xmlns:p14="http://schemas.microsoft.com/office/powerpoint/2010/main" val="1755106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1" name="Picture 10" descr="A blue and white background&#10;&#10;Description automatically generated">
            <a:extLst>
              <a:ext uri="{FF2B5EF4-FFF2-40B4-BE49-F238E27FC236}">
                <a16:creationId xmlns:a16="http://schemas.microsoft.com/office/drawing/2014/main" id="{1C7B9468-CFF6-B112-3A40-8B9F6F4657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94266" y="160867"/>
            <a:ext cx="10515600" cy="771118"/>
          </a:xfrm>
        </p:spPr>
        <p:txBody>
          <a:bodyPr anchor="t">
            <a:noAutofit/>
          </a:bodyPr>
          <a:lstStyle>
            <a:lvl1pPr>
              <a:defRPr sz="3600" b="1">
                <a:solidFill>
                  <a:srgbClr val="0D509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694266" y="1160585"/>
            <a:ext cx="10515600" cy="4994681"/>
          </a:xfrm>
        </p:spPr>
        <p:txBody>
          <a:bodyPr>
            <a:normAutofit/>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5B938D-DFA0-444A-A809-B774779AC032}" type="datetimeFigureOut">
              <a:rPr lang="en-US" smtClean="0"/>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5F967-0745-4B64-B9D5-ED8FB53024E8}" type="slidenum">
              <a:rPr lang="en-US" smtClean="0"/>
              <a:t>‹#›</a:t>
            </a:fld>
            <a:endParaRPr lang="en-US"/>
          </a:p>
        </p:txBody>
      </p:sp>
    </p:spTree>
    <p:extLst>
      <p:ext uri="{BB962C8B-B14F-4D97-AF65-F5344CB8AC3E}">
        <p14:creationId xmlns:p14="http://schemas.microsoft.com/office/powerpoint/2010/main" val="2855588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descr="A close-up of a person&#10;&#10;Description automatically generated">
            <a:extLst>
              <a:ext uri="{FF2B5EF4-FFF2-40B4-BE49-F238E27FC236}">
                <a16:creationId xmlns:a16="http://schemas.microsoft.com/office/drawing/2014/main" id="{3CF17653-1194-2F19-09AD-7B38480E40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4334932" y="2082799"/>
            <a:ext cx="7730068" cy="3259667"/>
          </a:xfrm>
        </p:spPr>
        <p:txBody>
          <a:bodyPr anchor="t">
            <a:normAutofit/>
          </a:bodyPr>
          <a:lstStyle>
            <a:lvl1pPr algn="ctr">
              <a:lnSpc>
                <a:spcPct val="150000"/>
              </a:lnSpc>
              <a:spcBef>
                <a:spcPts val="600"/>
              </a:spcBef>
              <a:defRPr sz="4400" b="1">
                <a:solidFill>
                  <a:srgbClr val="002060"/>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Date Placeholder 3"/>
          <p:cNvSpPr>
            <a:spLocks noGrp="1"/>
          </p:cNvSpPr>
          <p:nvPr>
            <p:ph type="dt" sz="half" idx="10"/>
          </p:nvPr>
        </p:nvSpPr>
        <p:spPr/>
        <p:txBody>
          <a:bodyPr/>
          <a:lstStyle/>
          <a:p>
            <a:fld id="{E25B938D-DFA0-444A-A809-B774779AC032}" type="datetimeFigureOut">
              <a:rPr lang="en-US" smtClean="0"/>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5F967-0745-4B64-B9D5-ED8FB53024E8}" type="slidenum">
              <a:rPr lang="en-US" smtClean="0"/>
              <a:t>‹#›</a:t>
            </a:fld>
            <a:endParaRPr lang="en-US"/>
          </a:p>
        </p:txBody>
      </p:sp>
    </p:spTree>
    <p:extLst>
      <p:ext uri="{BB962C8B-B14F-4D97-AF65-F5344CB8AC3E}">
        <p14:creationId xmlns:p14="http://schemas.microsoft.com/office/powerpoint/2010/main" val="1092799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descr="A blue and white logo&#10;&#10;Description automatically generated">
            <a:extLst>
              <a:ext uri="{FF2B5EF4-FFF2-40B4-BE49-F238E27FC236}">
                <a16:creationId xmlns:a16="http://schemas.microsoft.com/office/drawing/2014/main" id="{6E9C9A29-FBFD-3B61-B071-A3C8DB8B74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E25B938D-DFA0-444A-A809-B774779AC032}" type="datetimeFigureOut">
              <a:rPr lang="en-US" smtClean="0"/>
              <a:t>9/14/2025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45F967-0745-4B64-B9D5-ED8FB53024E8}" type="slidenum">
              <a:rPr lang="en-US" smtClean="0"/>
              <a:t>‹#›</a:t>
            </a:fld>
            <a:endParaRPr lang="en-US"/>
          </a:p>
        </p:txBody>
      </p:sp>
    </p:spTree>
    <p:extLst>
      <p:ext uri="{BB962C8B-B14F-4D97-AF65-F5344CB8AC3E}">
        <p14:creationId xmlns:p14="http://schemas.microsoft.com/office/powerpoint/2010/main" val="5994825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5B938D-DFA0-444A-A809-B774779AC032}" type="datetimeFigureOut">
              <a:rPr lang="en-US" smtClean="0"/>
              <a:t>9/14/2025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5F967-0745-4B64-B9D5-ED8FB53024E8}" type="slidenum">
              <a:rPr lang="en-US" smtClean="0"/>
              <a:t>‹#›</a:t>
            </a:fld>
            <a:endParaRPr lang="en-US"/>
          </a:p>
        </p:txBody>
      </p:sp>
    </p:spTree>
    <p:extLst>
      <p:ext uri="{BB962C8B-B14F-4D97-AF65-F5344CB8AC3E}">
        <p14:creationId xmlns:p14="http://schemas.microsoft.com/office/powerpoint/2010/main" val="2964794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2" r:id="rId4"/>
    <p:sldLayoutId id="214748365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_ENREF_130"/><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microsoft.com/office/2007/relationships/media" Target="../media/media2.mp4"/><Relationship Id="rId7" Type="http://schemas.openxmlformats.org/officeDocument/2006/relationships/image" Target="../media/image2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0.png"/><Relationship Id="rId5" Type="http://schemas.openxmlformats.org/officeDocument/2006/relationships/slideLayout" Target="../slideLayouts/slideLayout3.xml"/><Relationship Id="rId4" Type="http://schemas.openxmlformats.org/officeDocument/2006/relationships/video" Target="../media/media2.mp4"/></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media" Target="../media/media4.mp4"/><Relationship Id="rId7" Type="http://schemas.openxmlformats.org/officeDocument/2006/relationships/slideLayout" Target="../slideLayouts/slideLayout3.xml"/><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video" Target="../media/media5.mp4"/><Relationship Id="rId5" Type="http://schemas.microsoft.com/office/2007/relationships/media" Target="../media/media5.mp4"/><Relationship Id="rId10" Type="http://schemas.openxmlformats.org/officeDocument/2006/relationships/image" Target="../media/image24.png"/><Relationship Id="rId4" Type="http://schemas.openxmlformats.org/officeDocument/2006/relationships/video" Target="../media/media4.mp4"/><Relationship Id="rId9"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microsoft.com/office/2007/relationships/media" Target="../media/media5.mp4"/><Relationship Id="rId7" Type="http://schemas.openxmlformats.org/officeDocument/2006/relationships/image" Target="../media/image24.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21.png"/><Relationship Id="rId5" Type="http://schemas.openxmlformats.org/officeDocument/2006/relationships/slideLayout" Target="../slideLayouts/slideLayout3.xml"/><Relationship Id="rId4" Type="http://schemas.openxmlformats.org/officeDocument/2006/relationships/video" Target="../media/media5.mp4"/></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43585"/>
            <a:ext cx="9144000" cy="2387600"/>
          </a:xfrm>
        </p:spPr>
        <p:txBody>
          <a:bodyPr anchor="t">
            <a:normAutofit fontScale="90000"/>
          </a:bodyPr>
          <a:lstStyle/>
          <a:p>
            <a:r>
              <a:rPr lang="en-US" dirty="0"/>
              <a:t>ĐÁNH GIÁ KẾT QUẢ CAN THIỆP NỘI  MẠCH ĐIỀU TRỊ DỊ DẠNG ĐỘNG TĨNH MẠCH VÙNG CHẬU</a:t>
            </a:r>
            <a:br>
              <a:rPr lang="en-US" dirty="0"/>
            </a:br>
            <a:endParaRPr lang="en-US" dirty="0"/>
          </a:p>
        </p:txBody>
      </p:sp>
      <p:sp>
        <p:nvSpPr>
          <p:cNvPr id="3" name="Subtitle 2"/>
          <p:cNvSpPr>
            <a:spLocks noGrp="1"/>
          </p:cNvSpPr>
          <p:nvPr>
            <p:ph type="subTitle" idx="1"/>
          </p:nvPr>
        </p:nvSpPr>
        <p:spPr>
          <a:xfrm>
            <a:off x="2296160" y="5177519"/>
            <a:ext cx="9594850" cy="1236809"/>
          </a:xfrm>
        </p:spPr>
        <p:txBody>
          <a:bodyPr>
            <a:normAutofit fontScale="92500" lnSpcReduction="10000"/>
          </a:bodyPr>
          <a:lstStyle/>
          <a:p>
            <a:r>
              <a:rPr lang="en-US" sz="2800" b="1" dirty="0">
                <a:solidFill>
                  <a:srgbClr val="C00000"/>
                </a:solidFill>
              </a:rPr>
              <a:t>                             </a:t>
            </a:r>
            <a:r>
              <a:rPr lang="en-US" sz="2200" b="1" dirty="0">
                <a:solidFill>
                  <a:srgbClr val="C00000"/>
                </a:solidFill>
              </a:rPr>
              <a:t>TS.BS Lâm Thảo Cường</a:t>
            </a:r>
            <a:endParaRPr lang="en-US" sz="2200" b="1" i="1" dirty="0">
              <a:solidFill>
                <a:srgbClr val="C00000"/>
              </a:solidFill>
            </a:endParaRPr>
          </a:p>
          <a:p>
            <a:r>
              <a:rPr lang="en-US" sz="2200" b="1" i="1" dirty="0">
                <a:solidFill>
                  <a:srgbClr val="C00000"/>
                </a:solidFill>
              </a:rPr>
              <a:t>			      BM </a:t>
            </a:r>
            <a:r>
              <a:rPr lang="en-US" sz="2200" b="1" i="1" dirty="0" err="1">
                <a:solidFill>
                  <a:srgbClr val="C00000"/>
                </a:solidFill>
              </a:rPr>
              <a:t>Phẫu</a:t>
            </a:r>
            <a:r>
              <a:rPr lang="en-US" sz="2200" b="1" i="1" dirty="0">
                <a:solidFill>
                  <a:srgbClr val="C00000"/>
                </a:solidFill>
              </a:rPr>
              <a:t> </a:t>
            </a:r>
            <a:r>
              <a:rPr lang="en-US" sz="2200" b="1" i="1" dirty="0" err="1">
                <a:solidFill>
                  <a:srgbClr val="C00000"/>
                </a:solidFill>
              </a:rPr>
              <a:t>thuật</a:t>
            </a:r>
            <a:r>
              <a:rPr lang="en-US" sz="2200" b="1" i="1" dirty="0">
                <a:solidFill>
                  <a:srgbClr val="C00000"/>
                </a:solidFill>
              </a:rPr>
              <a:t> </a:t>
            </a:r>
            <a:r>
              <a:rPr lang="en-US" sz="2200" b="1" i="1" dirty="0" err="1">
                <a:solidFill>
                  <a:srgbClr val="C00000"/>
                </a:solidFill>
              </a:rPr>
              <a:t>Lồng</a:t>
            </a:r>
            <a:r>
              <a:rPr lang="en-US" sz="2200" b="1" i="1" dirty="0">
                <a:solidFill>
                  <a:srgbClr val="C00000"/>
                </a:solidFill>
              </a:rPr>
              <a:t> </a:t>
            </a:r>
            <a:r>
              <a:rPr lang="en-US" sz="2200" b="1" i="1" dirty="0" err="1">
                <a:solidFill>
                  <a:srgbClr val="C00000"/>
                </a:solidFill>
              </a:rPr>
              <a:t>ngực</a:t>
            </a:r>
            <a:r>
              <a:rPr lang="en-US" sz="2200" b="1" i="1" dirty="0">
                <a:solidFill>
                  <a:srgbClr val="C00000"/>
                </a:solidFill>
              </a:rPr>
              <a:t> -Tim </a:t>
            </a:r>
            <a:r>
              <a:rPr lang="en-US" sz="2200" b="1" i="1" dirty="0" err="1">
                <a:solidFill>
                  <a:srgbClr val="C00000"/>
                </a:solidFill>
              </a:rPr>
              <a:t>mạch</a:t>
            </a:r>
            <a:endParaRPr lang="en-US" sz="2200" b="1" i="1" dirty="0">
              <a:solidFill>
                <a:srgbClr val="C00000"/>
              </a:solidFill>
            </a:endParaRPr>
          </a:p>
          <a:p>
            <a:r>
              <a:rPr lang="en-US" sz="2200" b="1" i="1" dirty="0">
                <a:solidFill>
                  <a:srgbClr val="C00000"/>
                </a:solidFill>
              </a:rPr>
              <a:t>				ĐHYD TP.HCM</a:t>
            </a:r>
          </a:p>
          <a:p>
            <a:endParaRPr lang="en-US" sz="2800" dirty="0"/>
          </a:p>
        </p:txBody>
      </p:sp>
      <p:sp>
        <p:nvSpPr>
          <p:cNvPr id="4" name="Rectangle 3"/>
          <p:cNvSpPr/>
          <p:nvPr/>
        </p:nvSpPr>
        <p:spPr>
          <a:xfrm>
            <a:off x="1524000" y="4418774"/>
            <a:ext cx="9144000" cy="122665"/>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4544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4000" b="1" dirty="0">
                <a:latin typeface="+mn-lt"/>
              </a:rPr>
              <a:t>PHÂN LOẠI TRONG THỰC HÀNH LÂM SÀNG</a:t>
            </a:r>
            <a:endParaRPr lang="en-US" sz="4000" dirty="0">
              <a:latin typeface="+mn-lt"/>
            </a:endParaRPr>
          </a:p>
        </p:txBody>
      </p:sp>
      <p:sp>
        <p:nvSpPr>
          <p:cNvPr id="3" name="Content Placeholder 2"/>
          <p:cNvSpPr>
            <a:spLocks noGrp="1"/>
          </p:cNvSpPr>
          <p:nvPr>
            <p:ph idx="1"/>
          </p:nvPr>
        </p:nvSpPr>
        <p:spPr/>
        <p:txBody>
          <a:bodyPr/>
          <a:lstStyle/>
          <a:p>
            <a:endParaRPr lang="en-US" dirty="0"/>
          </a:p>
        </p:txBody>
      </p:sp>
      <p:pic>
        <p:nvPicPr>
          <p:cNvPr id="5" name="Content Placeholder 3">
            <a:extLst>
              <a:ext uri="{FF2B5EF4-FFF2-40B4-BE49-F238E27FC236}">
                <a16:creationId xmlns:a16="http://schemas.microsoft.com/office/drawing/2014/main" id="{A7E1F329-8C98-474F-B46F-B63C131C98E2}"/>
              </a:ext>
            </a:extLst>
          </p:cNvPr>
          <p:cNvPicPr>
            <a:picLocks/>
          </p:cNvPicPr>
          <p:nvPr/>
        </p:nvPicPr>
        <p:blipFill>
          <a:blip r:embed="rId2"/>
          <a:stretch>
            <a:fillRect/>
          </a:stretch>
        </p:blipFill>
        <p:spPr>
          <a:xfrm>
            <a:off x="3179752" y="1160585"/>
            <a:ext cx="5659448" cy="4760779"/>
          </a:xfrm>
          <a:prstGeom prst="rect">
            <a:avLst/>
          </a:prstGeom>
          <a:solidFill>
            <a:schemeClr val="accent1">
              <a:lumMod val="20000"/>
              <a:lumOff val="80000"/>
            </a:schemeClr>
          </a:solidFill>
        </p:spPr>
      </p:pic>
    </p:spTree>
    <p:extLst>
      <p:ext uri="{BB962C8B-B14F-4D97-AF65-F5344CB8AC3E}">
        <p14:creationId xmlns:p14="http://schemas.microsoft.com/office/powerpoint/2010/main" val="3707236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A0442-A2AA-1CC4-AD33-B5E61BCEF9A4}"/>
              </a:ext>
            </a:extLst>
          </p:cNvPr>
          <p:cNvSpPr>
            <a:spLocks noGrp="1"/>
          </p:cNvSpPr>
          <p:nvPr>
            <p:ph type="title"/>
          </p:nvPr>
        </p:nvSpPr>
        <p:spPr/>
        <p:txBody>
          <a:bodyPr/>
          <a:lstStyle/>
          <a:p>
            <a:pPr algn="ctr"/>
            <a:r>
              <a:rPr lang="en-US" dirty="0"/>
              <a:t>CHỈ ĐỊNH ĐIỀU TRỊ</a:t>
            </a:r>
          </a:p>
        </p:txBody>
      </p:sp>
      <p:graphicFrame>
        <p:nvGraphicFramePr>
          <p:cNvPr id="4" name="Content Placeholder 3">
            <a:extLst>
              <a:ext uri="{FF2B5EF4-FFF2-40B4-BE49-F238E27FC236}">
                <a16:creationId xmlns:a16="http://schemas.microsoft.com/office/drawing/2014/main" id="{5D8B3B79-C494-2A6D-1AD2-A54728D97230}"/>
              </a:ext>
            </a:extLst>
          </p:cNvPr>
          <p:cNvGraphicFramePr>
            <a:graphicFrameLocks noGrp="1"/>
          </p:cNvGraphicFramePr>
          <p:nvPr>
            <p:ph idx="1"/>
            <p:extLst>
              <p:ext uri="{D42A27DB-BD31-4B8C-83A1-F6EECF244321}">
                <p14:modId xmlns:p14="http://schemas.microsoft.com/office/powerpoint/2010/main" val="346632818"/>
              </p:ext>
            </p:extLst>
          </p:nvPr>
        </p:nvGraphicFramePr>
        <p:xfrm>
          <a:off x="609600" y="771342"/>
          <a:ext cx="10208029" cy="5203538"/>
        </p:xfrm>
        <a:graphic>
          <a:graphicData uri="http://schemas.openxmlformats.org/drawingml/2006/table">
            <a:tbl>
              <a:tblPr firstRow="1" firstCol="1" bandRow="1">
                <a:tableStyleId>{5C22544A-7EE6-4342-B048-85BDC9FD1C3A}</a:tableStyleId>
              </a:tblPr>
              <a:tblGrid>
                <a:gridCol w="4959927">
                  <a:extLst>
                    <a:ext uri="{9D8B030D-6E8A-4147-A177-3AD203B41FA5}">
                      <a16:colId xmlns:a16="http://schemas.microsoft.com/office/drawing/2014/main" val="1653658106"/>
                    </a:ext>
                  </a:extLst>
                </a:gridCol>
                <a:gridCol w="5248102">
                  <a:extLst>
                    <a:ext uri="{9D8B030D-6E8A-4147-A177-3AD203B41FA5}">
                      <a16:colId xmlns:a16="http://schemas.microsoft.com/office/drawing/2014/main" val="113722663"/>
                    </a:ext>
                  </a:extLst>
                </a:gridCol>
              </a:tblGrid>
              <a:tr h="288999">
                <a:tc>
                  <a:txBody>
                    <a:bodyPr/>
                    <a:lstStyle/>
                    <a:p>
                      <a:pPr marL="0" marR="0" algn="ctr">
                        <a:lnSpc>
                          <a:spcPct val="150000"/>
                        </a:lnSpc>
                      </a:pPr>
                      <a:r>
                        <a:rPr lang="vi-VN" sz="1800">
                          <a:effectLst/>
                        </a:rPr>
                        <a:t>Chỉ định tuyệt đối</a:t>
                      </a:r>
                      <a:endParaRPr lang="en-US" sz="1800">
                        <a:effectLst/>
                        <a:latin typeface="Times New Roman" panose="02020603050405020304" pitchFamily="18" charset="0"/>
                        <a:ea typeface="MS Mincho" panose="02020609040205080304" pitchFamily="49" charset="-128"/>
                      </a:endParaRPr>
                    </a:p>
                  </a:txBody>
                  <a:tcPr marL="68580" marR="68580" marT="0" marB="0"/>
                </a:tc>
                <a:tc>
                  <a:txBody>
                    <a:bodyPr/>
                    <a:lstStyle/>
                    <a:p>
                      <a:pPr marL="0" marR="0" algn="ctr">
                        <a:lnSpc>
                          <a:spcPct val="150000"/>
                        </a:lnSpc>
                      </a:pPr>
                      <a:r>
                        <a:rPr lang="vi-VN" sz="1800">
                          <a:effectLst/>
                        </a:rPr>
                        <a:t>Chỉ định tương đối</a:t>
                      </a:r>
                      <a:endParaRPr lang="en-US" sz="180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1817928218"/>
                  </a:ext>
                </a:extLst>
              </a:tr>
              <a:tr h="4841651">
                <a:tc>
                  <a:txBody>
                    <a:bodyPr/>
                    <a:lstStyle/>
                    <a:p>
                      <a:pPr marL="342900" marR="0" lvl="0" indent="-342900" algn="just">
                        <a:lnSpc>
                          <a:spcPct val="150000"/>
                        </a:lnSpc>
                        <a:spcBef>
                          <a:spcPts val="200"/>
                        </a:spcBef>
                        <a:spcAft>
                          <a:spcPts val="200"/>
                        </a:spcAft>
                        <a:buClr>
                          <a:srgbClr val="000000"/>
                        </a:buClr>
                        <a:buSzPts val="1400"/>
                        <a:buFont typeface="Times New Roman" panose="02020603050405020304" pitchFamily="18" charset="0"/>
                        <a:buChar char="-"/>
                      </a:pPr>
                      <a:r>
                        <a:rPr lang="vi-VN" sz="1800" dirty="0">
                          <a:effectLst/>
                        </a:rPr>
                        <a:t>Chảy máu</a:t>
                      </a:r>
                      <a:endParaRPr lang="en-US" sz="1800" dirty="0">
                        <a:effectLst/>
                      </a:endParaRPr>
                    </a:p>
                    <a:p>
                      <a:pPr marL="342900" marR="0" lvl="0" indent="-342900" algn="just">
                        <a:lnSpc>
                          <a:spcPct val="150000"/>
                        </a:lnSpc>
                        <a:spcBef>
                          <a:spcPts val="200"/>
                        </a:spcBef>
                        <a:spcAft>
                          <a:spcPts val="200"/>
                        </a:spcAft>
                        <a:buClr>
                          <a:srgbClr val="000000"/>
                        </a:buClr>
                        <a:buSzPts val="1400"/>
                        <a:buFont typeface="Times New Roman" panose="02020603050405020304" pitchFamily="18" charset="0"/>
                        <a:buChar char="-"/>
                      </a:pPr>
                      <a:r>
                        <a:rPr lang="vi-VN" sz="1800" dirty="0">
                          <a:effectLst/>
                        </a:rPr>
                        <a:t>Suy tim cung lượng cao tiến triễn</a:t>
                      </a:r>
                      <a:endParaRPr lang="en-US" sz="1800" dirty="0">
                        <a:effectLst/>
                      </a:endParaRPr>
                    </a:p>
                    <a:p>
                      <a:pPr marL="342900" marR="0" lvl="0" indent="-342900" algn="just">
                        <a:lnSpc>
                          <a:spcPct val="150000"/>
                        </a:lnSpc>
                        <a:spcBef>
                          <a:spcPts val="200"/>
                        </a:spcBef>
                        <a:spcAft>
                          <a:spcPts val="200"/>
                        </a:spcAft>
                        <a:buClr>
                          <a:srgbClr val="000000"/>
                        </a:buClr>
                        <a:buSzPts val="1400"/>
                        <a:buFont typeface="Times New Roman" panose="02020603050405020304" pitchFamily="18" charset="0"/>
                        <a:buChar char="-"/>
                      </a:pPr>
                      <a:r>
                        <a:rPr lang="vi-VN" sz="1800" dirty="0">
                          <a:effectLst/>
                        </a:rPr>
                        <a:t>Biến chứng thứ phát do tăng áp lực tĩnh mạch</a:t>
                      </a:r>
                      <a:endParaRPr lang="en-US" sz="1800" dirty="0">
                        <a:effectLst/>
                      </a:endParaRPr>
                    </a:p>
                    <a:p>
                      <a:pPr marL="342900" marR="0" lvl="0" indent="-342900" algn="just">
                        <a:lnSpc>
                          <a:spcPct val="150000"/>
                        </a:lnSpc>
                        <a:spcBef>
                          <a:spcPts val="200"/>
                        </a:spcBef>
                        <a:spcAft>
                          <a:spcPts val="200"/>
                        </a:spcAft>
                        <a:buClr>
                          <a:srgbClr val="000000"/>
                        </a:buClr>
                        <a:buSzPts val="1400"/>
                        <a:buFont typeface="Times New Roman" panose="02020603050405020304" pitchFamily="18" charset="0"/>
                        <a:buChar char="-"/>
                      </a:pPr>
                      <a:r>
                        <a:rPr lang="vi-VN" sz="1800" dirty="0">
                          <a:effectLst/>
                        </a:rPr>
                        <a:t>Thương tổn ở các vị trí đe doạ sống còn của cơ thể (đường thở..)</a:t>
                      </a:r>
                      <a:endParaRPr lang="en-US" sz="1800" dirty="0">
                        <a:effectLst/>
                      </a:endParaRPr>
                    </a:p>
                    <a:p>
                      <a:pPr marL="342900" marR="0" lvl="0" indent="-342900" algn="just">
                        <a:lnSpc>
                          <a:spcPct val="150000"/>
                        </a:lnSpc>
                        <a:spcBef>
                          <a:spcPts val="200"/>
                        </a:spcBef>
                        <a:spcAft>
                          <a:spcPts val="200"/>
                        </a:spcAft>
                        <a:buClr>
                          <a:srgbClr val="000000"/>
                        </a:buClr>
                        <a:buSzPts val="1400"/>
                        <a:buFont typeface="Times New Roman" panose="02020603050405020304" pitchFamily="18" charset="0"/>
                        <a:buChar char="-"/>
                      </a:pPr>
                      <a:r>
                        <a:rPr lang="vi-VN" sz="1800" dirty="0">
                          <a:effectLst/>
                        </a:rPr>
                        <a:t>Thương tổn ở các cơ quan quan trọng (tai, mũi, hầu họng..)</a:t>
                      </a:r>
                      <a:endParaRPr lang="en-US" sz="1800" dirty="0">
                        <a:effectLst/>
                        <a:latin typeface="Times New Roman" panose="02020603050405020304" pitchFamily="18" charset="0"/>
                        <a:ea typeface="MS Mincho" panose="02020609040205080304" pitchFamily="49" charset="-128"/>
                      </a:endParaRPr>
                    </a:p>
                  </a:txBody>
                  <a:tcPr marL="68580" marR="68580" marT="0" marB="0"/>
                </a:tc>
                <a:tc>
                  <a:txBody>
                    <a:bodyPr/>
                    <a:lstStyle/>
                    <a:p>
                      <a:pPr marL="342900" marR="0" lvl="0" indent="-342900" algn="just">
                        <a:lnSpc>
                          <a:spcPct val="150000"/>
                        </a:lnSpc>
                        <a:spcBef>
                          <a:spcPts val="200"/>
                        </a:spcBef>
                        <a:spcAft>
                          <a:spcPts val="200"/>
                        </a:spcAft>
                        <a:buClr>
                          <a:srgbClr val="000000"/>
                        </a:buClr>
                        <a:buSzPts val="1400"/>
                        <a:buFont typeface="Times New Roman" panose="02020603050405020304" pitchFamily="18" charset="0"/>
                        <a:buChar char="-"/>
                      </a:pPr>
                      <a:r>
                        <a:rPr lang="vi-VN" sz="1800" dirty="0">
                          <a:effectLst/>
                        </a:rPr>
                        <a:t>Đau và/hoặc cảm giác không thoải mái</a:t>
                      </a:r>
                      <a:endParaRPr lang="en-US" sz="1800" dirty="0">
                        <a:effectLst/>
                      </a:endParaRPr>
                    </a:p>
                    <a:p>
                      <a:pPr marL="342900" marR="0" lvl="0" indent="-342900" algn="just">
                        <a:lnSpc>
                          <a:spcPct val="150000"/>
                        </a:lnSpc>
                        <a:spcBef>
                          <a:spcPts val="200"/>
                        </a:spcBef>
                        <a:spcAft>
                          <a:spcPts val="200"/>
                        </a:spcAft>
                        <a:buClr>
                          <a:srgbClr val="000000"/>
                        </a:buClr>
                        <a:buSzPts val="1400"/>
                        <a:buFont typeface="Times New Roman" panose="02020603050405020304" pitchFamily="18" charset="0"/>
                        <a:buChar char="-"/>
                      </a:pPr>
                      <a:r>
                        <a:rPr lang="vi-VN" sz="1800" dirty="0">
                          <a:effectLst/>
                        </a:rPr>
                        <a:t>Suy giảm chức năng ảnh hưởng đến chất lượng cuộc sống.</a:t>
                      </a:r>
                      <a:endParaRPr lang="en-US" sz="1800" dirty="0">
                        <a:effectLst/>
                      </a:endParaRPr>
                    </a:p>
                    <a:p>
                      <a:pPr marL="342900" marR="0" lvl="0" indent="-342900" algn="just">
                        <a:lnSpc>
                          <a:spcPct val="150000"/>
                        </a:lnSpc>
                        <a:spcBef>
                          <a:spcPts val="200"/>
                        </a:spcBef>
                        <a:spcAft>
                          <a:spcPts val="200"/>
                        </a:spcAft>
                        <a:buClr>
                          <a:srgbClr val="000000"/>
                        </a:buClr>
                        <a:buSzPts val="1400"/>
                        <a:buFont typeface="Times New Roman" panose="02020603050405020304" pitchFamily="18" charset="0"/>
                        <a:buChar char="-"/>
                      </a:pPr>
                      <a:r>
                        <a:rPr lang="vi-VN" sz="1800" dirty="0">
                          <a:effectLst/>
                        </a:rPr>
                        <a:t>Biến dạng hình thể gây mất chức năng và/hoặc ảnh hưởng nghiêm trọng tâm lý.</a:t>
                      </a:r>
                      <a:endParaRPr lang="en-US" sz="1800" dirty="0">
                        <a:effectLst/>
                      </a:endParaRPr>
                    </a:p>
                    <a:p>
                      <a:pPr marL="342900" marR="0" lvl="0" indent="-342900" algn="just">
                        <a:lnSpc>
                          <a:spcPct val="150000"/>
                        </a:lnSpc>
                        <a:spcBef>
                          <a:spcPts val="200"/>
                        </a:spcBef>
                        <a:spcAft>
                          <a:spcPts val="200"/>
                        </a:spcAft>
                        <a:buClr>
                          <a:srgbClr val="000000"/>
                        </a:buClr>
                        <a:buSzPts val="1400"/>
                        <a:buFont typeface="Times New Roman" panose="02020603050405020304" pitchFamily="18" charset="0"/>
                        <a:buChar char="-"/>
                      </a:pPr>
                      <a:r>
                        <a:rPr lang="vi-VN" sz="1800" dirty="0">
                          <a:effectLst/>
                        </a:rPr>
                        <a:t>Gây phát triển không đồng đều hệ xương-mạch máu</a:t>
                      </a:r>
                      <a:endParaRPr lang="en-US" sz="1800" dirty="0">
                        <a:effectLst/>
                      </a:endParaRPr>
                    </a:p>
                    <a:p>
                      <a:pPr marL="342900" marR="0" lvl="0" indent="-342900" algn="just">
                        <a:lnSpc>
                          <a:spcPct val="150000"/>
                        </a:lnSpc>
                        <a:spcBef>
                          <a:spcPts val="200"/>
                        </a:spcBef>
                        <a:spcAft>
                          <a:spcPts val="200"/>
                        </a:spcAft>
                        <a:buClr>
                          <a:srgbClr val="000000"/>
                        </a:buClr>
                        <a:buSzPts val="1400"/>
                        <a:buFont typeface="Times New Roman" panose="02020603050405020304" pitchFamily="18" charset="0"/>
                        <a:buChar char="-"/>
                      </a:pPr>
                      <a:r>
                        <a:rPr lang="vi-VN" sz="1800" dirty="0">
                          <a:effectLst/>
                        </a:rPr>
                        <a:t>Thương tổn có nguy cơ biến chứng cao (</a:t>
                      </a:r>
                      <a:r>
                        <a:rPr lang="en-US" sz="1800" dirty="0" err="1">
                          <a:effectLst/>
                        </a:rPr>
                        <a:t>huyết</a:t>
                      </a:r>
                      <a:r>
                        <a:rPr lang="en-US" sz="1800" dirty="0">
                          <a:effectLst/>
                        </a:rPr>
                        <a:t> </a:t>
                      </a:r>
                      <a:r>
                        <a:rPr lang="en-US" sz="1800" dirty="0" err="1">
                          <a:effectLst/>
                        </a:rPr>
                        <a:t>khối</a:t>
                      </a:r>
                      <a:r>
                        <a:rPr lang="en-US" sz="1800" dirty="0">
                          <a:effectLst/>
                        </a:rPr>
                        <a:t> </a:t>
                      </a:r>
                      <a:r>
                        <a:rPr lang="en-US" sz="1800" dirty="0" err="1">
                          <a:effectLst/>
                        </a:rPr>
                        <a:t>tĩnh</a:t>
                      </a:r>
                      <a:r>
                        <a:rPr lang="en-US" sz="1800" dirty="0">
                          <a:effectLst/>
                        </a:rPr>
                        <a:t> </a:t>
                      </a:r>
                      <a:r>
                        <a:rPr lang="en-US" sz="1800" dirty="0" err="1">
                          <a:effectLst/>
                        </a:rPr>
                        <a:t>mạch</a:t>
                      </a:r>
                      <a:r>
                        <a:rPr lang="en-US" sz="1800" dirty="0">
                          <a:effectLst/>
                        </a:rPr>
                        <a:t> </a:t>
                      </a:r>
                      <a:r>
                        <a:rPr lang="en-US" sz="1800" dirty="0" err="1">
                          <a:effectLst/>
                        </a:rPr>
                        <a:t>sâu</a:t>
                      </a:r>
                      <a:r>
                        <a:rPr lang="vi-VN" sz="1800" dirty="0">
                          <a:effectLst/>
                        </a:rPr>
                        <a:t>, tụ máu khớp) </a:t>
                      </a:r>
                      <a:endParaRPr lang="en-US" sz="1800" dirty="0">
                        <a:effectLst/>
                      </a:endParaRPr>
                    </a:p>
                    <a:p>
                      <a:pPr marL="342900" marR="0" lvl="0" indent="-342900" algn="just">
                        <a:lnSpc>
                          <a:spcPct val="150000"/>
                        </a:lnSpc>
                        <a:spcBef>
                          <a:spcPts val="200"/>
                        </a:spcBef>
                        <a:spcAft>
                          <a:spcPts val="200"/>
                        </a:spcAft>
                        <a:buClr>
                          <a:srgbClr val="000000"/>
                        </a:buClr>
                        <a:buSzPts val="1400"/>
                        <a:buFont typeface="Times New Roman" panose="02020603050405020304" pitchFamily="18" charset="0"/>
                        <a:buChar char="-"/>
                      </a:pPr>
                      <a:r>
                        <a:rPr lang="vi-VN" sz="1800" dirty="0">
                          <a:effectLst/>
                        </a:rPr>
                        <a:t>Thương tổn gây nhiễm trùng kéo dài</a:t>
                      </a:r>
                      <a:endParaRPr lang="en-US" sz="1800" dirty="0">
                        <a:effectLst/>
                        <a:latin typeface="Times New Roman" panose="02020603050405020304" pitchFamily="18" charset="0"/>
                        <a:ea typeface="MS Mincho" panose="02020609040205080304" pitchFamily="49" charset="-128"/>
                      </a:endParaRPr>
                    </a:p>
                  </a:txBody>
                  <a:tcPr marL="68580" marR="68580" marT="0" marB="0"/>
                </a:tc>
                <a:extLst>
                  <a:ext uri="{0D108BD9-81ED-4DB2-BD59-A6C34878D82A}">
                    <a16:rowId xmlns:a16="http://schemas.microsoft.com/office/drawing/2014/main" val="834929884"/>
                  </a:ext>
                </a:extLst>
              </a:tr>
            </a:tbl>
          </a:graphicData>
        </a:graphic>
      </p:graphicFrame>
      <p:sp>
        <p:nvSpPr>
          <p:cNvPr id="6" name="TextBox 5">
            <a:extLst>
              <a:ext uri="{FF2B5EF4-FFF2-40B4-BE49-F238E27FC236}">
                <a16:creationId xmlns:a16="http://schemas.microsoft.com/office/drawing/2014/main" id="{9FA1C473-DE87-2375-A59B-586EDFFA1818}"/>
              </a:ext>
            </a:extLst>
          </p:cNvPr>
          <p:cNvSpPr txBox="1"/>
          <p:nvPr/>
        </p:nvSpPr>
        <p:spPr>
          <a:xfrm>
            <a:off x="5087389" y="5901992"/>
            <a:ext cx="6727046" cy="369332"/>
          </a:xfrm>
          <a:prstGeom prst="rect">
            <a:avLst/>
          </a:prstGeom>
          <a:noFill/>
        </p:spPr>
        <p:txBody>
          <a:bodyPr wrap="square">
            <a:spAutoFit/>
          </a:bodyPr>
          <a:lstStyle/>
          <a:p>
            <a:r>
              <a:rPr lang="en-US" sz="1800" i="1" dirty="0">
                <a:effectLst/>
                <a:latin typeface="Times New Roman" panose="02020603050405020304" pitchFamily="18" charset="0"/>
                <a:ea typeface="MS Mincho" panose="02020609040205080304" pitchFamily="49" charset="-128"/>
              </a:rPr>
              <a:t>Consensus Document of the International Union of Phlebology (2013)</a:t>
            </a:r>
            <a:endParaRPr lang="en-US" dirty="0"/>
          </a:p>
        </p:txBody>
      </p:sp>
    </p:spTree>
    <p:extLst>
      <p:ext uri="{BB962C8B-B14F-4D97-AF65-F5344CB8AC3E}">
        <p14:creationId xmlns:p14="http://schemas.microsoft.com/office/powerpoint/2010/main" val="249355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itle 1"/>
          <p:cNvSpPr txBox="1">
            <a:spLocks/>
          </p:cNvSpPr>
          <p:nvPr/>
        </p:nvSpPr>
        <p:spPr>
          <a:xfrm>
            <a:off x="1515292" y="208991"/>
            <a:ext cx="8673738" cy="72838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rgbClr val="0D509F"/>
                </a:solidFill>
                <a:latin typeface="Arial" panose="020B0604020202020204" pitchFamily="34" charset="0"/>
                <a:ea typeface="+mj-ea"/>
                <a:cs typeface="Arial" panose="020B0604020202020204" pitchFamily="34" charset="0"/>
              </a:defRPr>
            </a:lvl1pPr>
          </a:lstStyle>
          <a:p>
            <a:pPr algn="ctr"/>
            <a:r>
              <a:rPr lang="vi-VN" sz="4000">
                <a:latin typeface="+mn-lt"/>
              </a:rPr>
              <a:t>CÁC</a:t>
            </a:r>
            <a:r>
              <a:rPr lang="en-US" sz="4000">
                <a:latin typeface="+mn-lt"/>
              </a:rPr>
              <a:t> PHƯƠNG PHÁP</a:t>
            </a:r>
            <a:r>
              <a:rPr lang="vi-VN" sz="4000">
                <a:latin typeface="+mn-lt"/>
              </a:rPr>
              <a:t> ĐIỀU TRỊ</a:t>
            </a:r>
            <a:endParaRPr lang="en-US" sz="4000" dirty="0">
              <a:latin typeface="+mn-lt"/>
            </a:endParaRPr>
          </a:p>
        </p:txBody>
      </p:sp>
      <p:sp>
        <p:nvSpPr>
          <p:cNvPr id="5" name="Content Placeholder 5"/>
          <p:cNvSpPr txBox="1">
            <a:spLocks/>
          </p:cNvSpPr>
          <p:nvPr/>
        </p:nvSpPr>
        <p:spPr>
          <a:xfrm>
            <a:off x="6819900" y="2654300"/>
            <a:ext cx="4008439" cy="7112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vi-VN" sz="1800" b="1">
                <a:solidFill>
                  <a:schemeClr val="bg1"/>
                </a:solidFill>
              </a:rPr>
              <a:t>KHÔNG PHẪU THUẬT</a:t>
            </a:r>
            <a:endParaRPr lang="en-US" sz="1800" b="1" dirty="0">
              <a:solidFill>
                <a:schemeClr val="bg1"/>
              </a:solidFill>
            </a:endParaRPr>
          </a:p>
        </p:txBody>
      </p:sp>
      <p:sp>
        <p:nvSpPr>
          <p:cNvPr id="6" name="Rectangle 5"/>
          <p:cNvSpPr/>
          <p:nvPr/>
        </p:nvSpPr>
        <p:spPr>
          <a:xfrm>
            <a:off x="4127500" y="1490009"/>
            <a:ext cx="3708400" cy="7239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bg1"/>
                </a:solidFill>
              </a:rPr>
              <a:t>ĐIỀU TRỊ DỊ DẠNG MẠCH MÁU</a:t>
            </a:r>
            <a:endParaRPr lang="en-US" b="1" dirty="0">
              <a:solidFill>
                <a:schemeClr val="bg1"/>
              </a:solidFill>
            </a:endParaRPr>
          </a:p>
        </p:txBody>
      </p:sp>
      <p:sp>
        <p:nvSpPr>
          <p:cNvPr id="7" name="Oval 6"/>
          <p:cNvSpPr/>
          <p:nvPr/>
        </p:nvSpPr>
        <p:spPr>
          <a:xfrm>
            <a:off x="1676400" y="2590800"/>
            <a:ext cx="2768600" cy="7112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bg1"/>
                </a:solidFill>
              </a:rPr>
              <a:t>PHẪU THUẬT</a:t>
            </a:r>
            <a:endParaRPr lang="en-US" b="1" dirty="0">
              <a:solidFill>
                <a:schemeClr val="bg1"/>
              </a:solidFill>
            </a:endParaRPr>
          </a:p>
        </p:txBody>
      </p:sp>
      <p:sp>
        <p:nvSpPr>
          <p:cNvPr id="8" name="Rectangle 7"/>
          <p:cNvSpPr/>
          <p:nvPr/>
        </p:nvSpPr>
        <p:spPr>
          <a:xfrm>
            <a:off x="1676400" y="3746500"/>
            <a:ext cx="2717800" cy="24257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charset="2"/>
              <a:buChar char="Ø"/>
            </a:pPr>
            <a:r>
              <a:rPr lang="vi-VN" b="1" dirty="0">
                <a:solidFill>
                  <a:schemeClr val="bg1"/>
                </a:solidFill>
              </a:rPr>
              <a:t>CẮT BỎ</a:t>
            </a:r>
          </a:p>
          <a:p>
            <a:pPr marL="285750" indent="-285750">
              <a:lnSpc>
                <a:spcPct val="150000"/>
              </a:lnSpc>
              <a:buFont typeface="Wingdings" charset="2"/>
              <a:buChar char="Ø"/>
            </a:pPr>
            <a:r>
              <a:rPr lang="vi-VN" b="1" dirty="0">
                <a:solidFill>
                  <a:schemeClr val="bg1"/>
                </a:solidFill>
              </a:rPr>
              <a:t>TẠO HÌNH</a:t>
            </a:r>
          </a:p>
          <a:p>
            <a:pPr marL="285750" indent="-285750">
              <a:lnSpc>
                <a:spcPct val="150000"/>
              </a:lnSpc>
              <a:buFont typeface="Wingdings" charset="2"/>
              <a:buChar char="Ø"/>
            </a:pPr>
            <a:r>
              <a:rPr lang="vi-VN" b="1" dirty="0">
                <a:solidFill>
                  <a:schemeClr val="bg1"/>
                </a:solidFill>
              </a:rPr>
              <a:t>TẠO HÌNH SAU CAN THIỆP NỘI MẠCH</a:t>
            </a:r>
            <a:endParaRPr lang="en-US" b="1" dirty="0">
              <a:solidFill>
                <a:schemeClr val="bg1"/>
              </a:solidFill>
            </a:endParaRPr>
          </a:p>
        </p:txBody>
      </p:sp>
      <p:sp>
        <p:nvSpPr>
          <p:cNvPr id="9" name="Rectangle 8"/>
          <p:cNvSpPr/>
          <p:nvPr/>
        </p:nvSpPr>
        <p:spPr>
          <a:xfrm>
            <a:off x="7493000" y="3742391"/>
            <a:ext cx="2952750" cy="24257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charset="2"/>
              <a:buChar char="Ø"/>
            </a:pPr>
            <a:r>
              <a:rPr lang="vi-VN" b="1" dirty="0">
                <a:solidFill>
                  <a:schemeClr val="bg1"/>
                </a:solidFill>
              </a:rPr>
              <a:t>BẢO TỒN</a:t>
            </a:r>
          </a:p>
          <a:p>
            <a:pPr marL="285750" indent="-285750">
              <a:lnSpc>
                <a:spcPct val="150000"/>
              </a:lnSpc>
              <a:buFont typeface="Wingdings" charset="2"/>
              <a:buChar char="Ø"/>
            </a:pPr>
            <a:r>
              <a:rPr lang="vi-VN" b="1" dirty="0">
                <a:solidFill>
                  <a:schemeClr val="bg1"/>
                </a:solidFill>
              </a:rPr>
              <a:t>THUỐC</a:t>
            </a:r>
          </a:p>
          <a:p>
            <a:pPr marL="285750" indent="-285750">
              <a:lnSpc>
                <a:spcPct val="150000"/>
              </a:lnSpc>
              <a:buFont typeface="Wingdings" charset="2"/>
              <a:buChar char="Ø"/>
            </a:pPr>
            <a:r>
              <a:rPr lang="vi-VN" b="1" dirty="0">
                <a:solidFill>
                  <a:schemeClr val="bg1"/>
                </a:solidFill>
              </a:rPr>
              <a:t>XƠ HOÁ</a:t>
            </a:r>
          </a:p>
          <a:p>
            <a:pPr marL="285750" indent="-285750">
              <a:lnSpc>
                <a:spcPct val="150000"/>
              </a:lnSpc>
              <a:buFont typeface="Wingdings" charset="2"/>
              <a:buChar char="Ø"/>
            </a:pPr>
            <a:r>
              <a:rPr lang="vi-VN" b="1" dirty="0">
                <a:solidFill>
                  <a:schemeClr val="bg1"/>
                </a:solidFill>
              </a:rPr>
              <a:t>THUYÊN TẮC </a:t>
            </a:r>
          </a:p>
          <a:p>
            <a:pPr marL="285750" indent="-285750">
              <a:lnSpc>
                <a:spcPct val="150000"/>
              </a:lnSpc>
              <a:buFont typeface="Wingdings" charset="2"/>
              <a:buChar char="Ø"/>
            </a:pPr>
            <a:r>
              <a:rPr lang="vi-VN" b="1" dirty="0">
                <a:solidFill>
                  <a:schemeClr val="bg1"/>
                </a:solidFill>
              </a:rPr>
              <a:t>CAN THIỆP NỘI MẠCH</a:t>
            </a:r>
            <a:endParaRPr lang="en-US" b="1" dirty="0">
              <a:solidFill>
                <a:schemeClr val="bg1"/>
              </a:solidFill>
            </a:endParaRPr>
          </a:p>
        </p:txBody>
      </p:sp>
      <p:cxnSp>
        <p:nvCxnSpPr>
          <p:cNvPr id="10" name="Straight Arrow Connector 9"/>
          <p:cNvCxnSpPr/>
          <p:nvPr/>
        </p:nvCxnSpPr>
        <p:spPr>
          <a:xfrm>
            <a:off x="6159500" y="2230904"/>
            <a:ext cx="2017528" cy="4233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784600" y="2230904"/>
            <a:ext cx="1714500" cy="3429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117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266" y="389467"/>
            <a:ext cx="10515600" cy="771118"/>
          </a:xfrm>
        </p:spPr>
        <p:txBody>
          <a:bodyPr/>
          <a:lstStyle/>
          <a:p>
            <a:pPr algn="ctr"/>
            <a:r>
              <a:rPr lang="vi-VN" sz="3200"/>
              <a:t>LIỆU PHÁP XƠ HOÁ</a:t>
            </a:r>
            <a:endParaRPr lang="en-US" sz="4000"/>
          </a:p>
        </p:txBody>
      </p:sp>
      <p:sp>
        <p:nvSpPr>
          <p:cNvPr id="3" name="Content Placeholder 2"/>
          <p:cNvSpPr>
            <a:spLocks noGrp="1"/>
          </p:cNvSpPr>
          <p:nvPr>
            <p:ph idx="1"/>
          </p:nvPr>
        </p:nvSpPr>
        <p:spPr/>
        <p:txBody>
          <a:bodyPr/>
          <a:lstStyle/>
          <a:p>
            <a:pPr>
              <a:lnSpc>
                <a:spcPct val="150000"/>
              </a:lnSpc>
              <a:buFont typeface="Wingdings" charset="2"/>
              <a:buChar char="v"/>
            </a:pPr>
            <a:r>
              <a:rPr lang="vi-VN" sz="2400" b="1"/>
              <a:t>Liệu pháp gây kích thích nội mạch nhằm phá huỷ tế bào thành mạch, nhằm tạo huyết khối và xơ hoá mạch máu.</a:t>
            </a:r>
          </a:p>
          <a:p>
            <a:pPr>
              <a:lnSpc>
                <a:spcPct val="150000"/>
              </a:lnSpc>
              <a:buFont typeface="Wingdings" charset="2"/>
              <a:buChar char="v"/>
            </a:pPr>
            <a:r>
              <a:rPr lang="vi-VN" sz="2400" b="1"/>
              <a:t>Các nhân tố gây xơ hoá:</a:t>
            </a:r>
          </a:p>
          <a:p>
            <a:pPr lvl="2">
              <a:lnSpc>
                <a:spcPct val="150000"/>
              </a:lnSpc>
              <a:buFont typeface="Wingdings" charset="2"/>
              <a:buChar char="§"/>
            </a:pPr>
            <a:r>
              <a:rPr lang="vi-VN" sz="2800" b="1"/>
              <a:t>Sodium Tetradecyl sulphate</a:t>
            </a:r>
          </a:p>
          <a:p>
            <a:pPr lvl="2">
              <a:lnSpc>
                <a:spcPct val="150000"/>
              </a:lnSpc>
              <a:buFont typeface="Wingdings" charset="2"/>
              <a:buChar char="§"/>
            </a:pPr>
            <a:r>
              <a:rPr lang="vi-VN" sz="2800" b="1"/>
              <a:t>Polidocanol</a:t>
            </a:r>
          </a:p>
          <a:p>
            <a:pPr lvl="2">
              <a:lnSpc>
                <a:spcPct val="150000"/>
              </a:lnSpc>
              <a:buFont typeface="Wingdings" charset="2"/>
              <a:buChar char="§"/>
            </a:pPr>
            <a:r>
              <a:rPr lang="vi-VN" sz="2800" b="1"/>
              <a:t>Bleomycin</a:t>
            </a:r>
          </a:p>
          <a:p>
            <a:pPr lvl="2">
              <a:lnSpc>
                <a:spcPct val="150000"/>
              </a:lnSpc>
              <a:buFont typeface="Wingdings" charset="2"/>
              <a:buChar char="§"/>
            </a:pPr>
            <a:r>
              <a:rPr lang="vi-VN" sz="2800" b="1"/>
              <a:t>Ethanol..</a:t>
            </a:r>
            <a:endParaRPr lang="en-US" sz="2800" b="1"/>
          </a:p>
          <a:p>
            <a:endParaRPr lang="en-US"/>
          </a:p>
        </p:txBody>
      </p:sp>
    </p:spTree>
    <p:extLst>
      <p:ext uri="{BB962C8B-B14F-4D97-AF65-F5344CB8AC3E}">
        <p14:creationId xmlns:p14="http://schemas.microsoft.com/office/powerpoint/2010/main" val="3599168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DỊ DẠNG </a:t>
            </a:r>
            <a:r>
              <a:rPr lang="vi-VN"/>
              <a:t>ĐỘNG TĨNH MẠCH </a:t>
            </a:r>
            <a:endParaRPr lang="en-US"/>
          </a:p>
        </p:txBody>
      </p:sp>
      <p:pic>
        <p:nvPicPr>
          <p:cNvPr id="6" name="Content Placeholder 5">
            <a:extLst>
              <a:ext uri="{FF2B5EF4-FFF2-40B4-BE49-F238E27FC236}">
                <a16:creationId xmlns:a16="http://schemas.microsoft.com/office/drawing/2014/main" id="{9A52169C-2F79-BE8F-7BF4-D86E1444DB1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421" b="11594"/>
          <a:stretch/>
        </p:blipFill>
        <p:spPr bwMode="auto">
          <a:xfrm>
            <a:off x="754163" y="1120354"/>
            <a:ext cx="2514286" cy="940297"/>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1111645" y="5896554"/>
            <a:ext cx="6373372" cy="338554"/>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Gerald M. </a:t>
            </a:r>
            <a:r>
              <a:rPr lang="en-US" sz="1600" b="1" dirty="0" err="1">
                <a:latin typeface="Arial" panose="020B0604020202020204" pitchFamily="34" charset="0"/>
                <a:cs typeface="Arial" panose="020B0604020202020204" pitchFamily="34" charset="0"/>
              </a:rPr>
              <a:t>Legiehn</a:t>
            </a:r>
            <a:r>
              <a:rPr lang="en-US" sz="1600" b="1" dirty="0">
                <a:latin typeface="Arial" panose="020B0604020202020204" pitchFamily="34" charset="0"/>
                <a:cs typeface="Arial" panose="020B0604020202020204" pitchFamily="34" charset="0"/>
              </a:rPr>
              <a:t>, 2008, </a:t>
            </a:r>
            <a:r>
              <a:rPr lang="en-US" sz="1600" b="1" dirty="0" err="1">
                <a:latin typeface="Arial" panose="020B0604020202020204" pitchFamily="34" charset="0"/>
                <a:cs typeface="Arial" panose="020B0604020202020204" pitchFamily="34" charset="0"/>
              </a:rPr>
              <a:t>Radiol</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Clin</a:t>
            </a:r>
            <a:r>
              <a:rPr lang="en-US" sz="1600" b="1" dirty="0">
                <a:latin typeface="Arial" panose="020B0604020202020204" pitchFamily="34" charset="0"/>
                <a:cs typeface="Arial" panose="020B0604020202020204" pitchFamily="34" charset="0"/>
              </a:rPr>
              <a:t> N Am 46 (2008) 545–597 </a:t>
            </a:r>
          </a:p>
        </p:txBody>
      </p:sp>
      <p:pic>
        <p:nvPicPr>
          <p:cNvPr id="7" name="Picture 6">
            <a:extLst>
              <a:ext uri="{FF2B5EF4-FFF2-40B4-BE49-F238E27FC236}">
                <a16:creationId xmlns:a16="http://schemas.microsoft.com/office/drawing/2014/main" id="{76965662-6A32-11C6-3D6C-BF8F792587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4163" y="2207316"/>
            <a:ext cx="2331085" cy="1285240"/>
          </a:xfrm>
          <a:prstGeom prst="rect">
            <a:avLst/>
          </a:prstGeom>
          <a:noFill/>
          <a:ln>
            <a:noFill/>
          </a:ln>
        </p:spPr>
      </p:pic>
      <p:pic>
        <p:nvPicPr>
          <p:cNvPr id="8" name="Picture 7">
            <a:extLst>
              <a:ext uri="{FF2B5EF4-FFF2-40B4-BE49-F238E27FC236}">
                <a16:creationId xmlns:a16="http://schemas.microsoft.com/office/drawing/2014/main" id="{2FF4B7A9-85FA-BDCE-4A3D-1483DE3AC2FA}"/>
              </a:ext>
            </a:extLst>
          </p:cNvPr>
          <p:cNvPicPr>
            <a:picLocks noChangeAspect="1"/>
          </p:cNvPicPr>
          <p:nvPr/>
        </p:nvPicPr>
        <p:blipFill rotWithShape="1">
          <a:blip r:embed="rId4">
            <a:extLst>
              <a:ext uri="{28A0092B-C50C-407E-A947-70E740481C1C}">
                <a14:useLocalDpi xmlns:a14="http://schemas.microsoft.com/office/drawing/2010/main" val="0"/>
              </a:ext>
            </a:extLst>
          </a:blip>
          <a:srcRect l="1656"/>
          <a:stretch/>
        </p:blipFill>
        <p:spPr bwMode="auto">
          <a:xfrm>
            <a:off x="969183" y="3942426"/>
            <a:ext cx="2561590" cy="1267460"/>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5EED7C75-9204-ACD6-8366-7EEC4821194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51030" y="1590502"/>
            <a:ext cx="2561590" cy="1086485"/>
          </a:xfrm>
          <a:prstGeom prst="rect">
            <a:avLst/>
          </a:prstGeom>
          <a:noFill/>
          <a:ln>
            <a:noFill/>
          </a:ln>
        </p:spPr>
      </p:pic>
      <p:pic>
        <p:nvPicPr>
          <p:cNvPr id="10" name="Picture 9">
            <a:extLst>
              <a:ext uri="{FF2B5EF4-FFF2-40B4-BE49-F238E27FC236}">
                <a16:creationId xmlns:a16="http://schemas.microsoft.com/office/drawing/2014/main" id="{1B453099-5686-0562-31AC-B134244F74C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2303" y="3099810"/>
            <a:ext cx="2317750" cy="1345565"/>
          </a:xfrm>
          <a:prstGeom prst="rect">
            <a:avLst/>
          </a:prstGeom>
          <a:noFill/>
          <a:ln>
            <a:noFill/>
          </a:ln>
        </p:spPr>
      </p:pic>
      <p:sp>
        <p:nvSpPr>
          <p:cNvPr id="11" name="Rectangle 10">
            <a:extLst>
              <a:ext uri="{FF2B5EF4-FFF2-40B4-BE49-F238E27FC236}">
                <a16:creationId xmlns:a16="http://schemas.microsoft.com/office/drawing/2014/main" id="{BDBD798F-FD71-A0F4-D1A7-124278DBF02C}"/>
              </a:ext>
            </a:extLst>
          </p:cNvPr>
          <p:cNvSpPr/>
          <p:nvPr/>
        </p:nvSpPr>
        <p:spPr>
          <a:xfrm>
            <a:off x="3405306" y="1155633"/>
            <a:ext cx="2828925" cy="767715"/>
          </a:xfrm>
          <a:prstGeom prst="rect">
            <a:avLst/>
          </a:prstGeom>
          <a:solidFill>
            <a:sysClr val="window" lastClr="FFFFFF"/>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just"/>
            <a:r>
              <a:rPr lang="en-US" sz="1300">
                <a:solidFill>
                  <a:srgbClr val="000000"/>
                </a:solidFill>
                <a:effectLst/>
                <a:latin typeface="Times New Roman" panose="02020603050405020304" pitchFamily="18" charset="0"/>
                <a:ea typeface="MS Mincho" panose="02020609040205080304" pitchFamily="49" charset="-128"/>
              </a:rPr>
              <a:t>Thương tổn loại I-Yakes: thông nối trực tiếp động-tĩnh mạch có thể được thuyên tắc bằng dụng cụ nút mạch.</a:t>
            </a:r>
            <a:endParaRPr lang="en-US" sz="1400">
              <a:effectLst/>
              <a:latin typeface="Times New Roman" panose="02020603050405020304" pitchFamily="18" charset="0"/>
              <a:ea typeface="MS Mincho" panose="02020609040205080304" pitchFamily="49" charset="-128"/>
            </a:endParaRPr>
          </a:p>
        </p:txBody>
      </p:sp>
      <p:sp>
        <p:nvSpPr>
          <p:cNvPr id="12" name="Rectangle 11">
            <a:extLst>
              <a:ext uri="{FF2B5EF4-FFF2-40B4-BE49-F238E27FC236}">
                <a16:creationId xmlns:a16="http://schemas.microsoft.com/office/drawing/2014/main" id="{635C0A8A-3C74-81EA-F348-CC76CA41DC10}"/>
              </a:ext>
            </a:extLst>
          </p:cNvPr>
          <p:cNvSpPr/>
          <p:nvPr/>
        </p:nvSpPr>
        <p:spPr>
          <a:xfrm>
            <a:off x="3245277" y="2528850"/>
            <a:ext cx="2828925" cy="98298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just"/>
            <a:r>
              <a:rPr lang="en-US" sz="1300">
                <a:solidFill>
                  <a:srgbClr val="000000"/>
                </a:solidFill>
                <a:effectLst/>
                <a:latin typeface="Times New Roman" panose="02020603050405020304" pitchFamily="18" charset="0"/>
                <a:ea typeface="MS Mincho" panose="02020609040205080304" pitchFamily="49" charset="-128"/>
              </a:rPr>
              <a:t>Thương tổn loại II-Yakes: cồn tuyệt đối được đưa vào thương tổn qua đường động mạch cấp máu hoặc đâm kim trực tiếp vào ổ dị dạng.</a:t>
            </a:r>
            <a:endParaRPr lang="en-US" sz="1400">
              <a:effectLst/>
              <a:latin typeface="Times New Roman" panose="02020603050405020304" pitchFamily="18" charset="0"/>
              <a:ea typeface="MS Mincho" panose="02020609040205080304" pitchFamily="49" charset="-128"/>
            </a:endParaRPr>
          </a:p>
        </p:txBody>
      </p:sp>
      <p:sp>
        <p:nvSpPr>
          <p:cNvPr id="13" name="Rectangle 12">
            <a:extLst>
              <a:ext uri="{FF2B5EF4-FFF2-40B4-BE49-F238E27FC236}">
                <a16:creationId xmlns:a16="http://schemas.microsoft.com/office/drawing/2014/main" id="{68756BD9-72B9-2581-EA06-D7EE7EBA2143}"/>
              </a:ext>
            </a:extLst>
          </p:cNvPr>
          <p:cNvSpPr/>
          <p:nvPr/>
        </p:nvSpPr>
        <p:spPr>
          <a:xfrm>
            <a:off x="3649327" y="4273852"/>
            <a:ext cx="2828925" cy="1112520"/>
          </a:xfrm>
          <a:prstGeom prst="rect">
            <a:avLst/>
          </a:prstGeom>
          <a:solidFill>
            <a:sysClr val="window" lastClr="FFFFFF"/>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just"/>
            <a:r>
              <a:rPr lang="en-US" sz="1300">
                <a:solidFill>
                  <a:srgbClr val="000000"/>
                </a:solidFill>
                <a:effectLst/>
                <a:latin typeface="Times New Roman" panose="02020603050405020304" pitchFamily="18" charset="0"/>
                <a:ea typeface="MS Mincho" panose="02020609040205080304" pitchFamily="49" charset="-128"/>
              </a:rPr>
              <a:t>Thương tổn loại IIIa-Yakes: cồn tuyệt đối được đưa vào thương tổn qua đường động mạch cấp máu hoặc ngược dòng tĩnh mạch, có hoặc không thả coil để làm chậm dòng máu hồi lưu.</a:t>
            </a:r>
            <a:endParaRPr lang="en-US" sz="1400">
              <a:effectLst/>
              <a:latin typeface="Times New Roman" panose="02020603050405020304" pitchFamily="18" charset="0"/>
              <a:ea typeface="MS Mincho" panose="02020609040205080304" pitchFamily="49" charset="-128"/>
            </a:endParaRPr>
          </a:p>
        </p:txBody>
      </p:sp>
      <p:sp>
        <p:nvSpPr>
          <p:cNvPr id="14" name="Rectangle 13">
            <a:extLst>
              <a:ext uri="{FF2B5EF4-FFF2-40B4-BE49-F238E27FC236}">
                <a16:creationId xmlns:a16="http://schemas.microsoft.com/office/drawing/2014/main" id="{59954009-B54A-378F-49A3-D4B6EB237D0E}"/>
              </a:ext>
            </a:extLst>
          </p:cNvPr>
          <p:cNvSpPr/>
          <p:nvPr/>
        </p:nvSpPr>
        <p:spPr>
          <a:xfrm>
            <a:off x="8566276" y="1629250"/>
            <a:ext cx="2828925" cy="1069340"/>
          </a:xfrm>
          <a:prstGeom prst="rect">
            <a:avLst/>
          </a:prstGeom>
          <a:solidFill>
            <a:sysClr val="window" lastClr="FFFFFF"/>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just"/>
            <a:r>
              <a:rPr lang="en-US" sz="1300">
                <a:solidFill>
                  <a:srgbClr val="000000"/>
                </a:solidFill>
                <a:effectLst/>
                <a:latin typeface="Times New Roman" panose="02020603050405020304" pitchFamily="18" charset="0"/>
                <a:ea typeface="MS Mincho" panose="02020609040205080304" pitchFamily="49" charset="-128"/>
              </a:rPr>
              <a:t>Thương tổn loại IIIb-Yakes: cồn tuyệt đối được đưa vào thương tổn qua đường động mạch cấp máu hoặc ngược dòng tĩnh mạch, thả nhiều coil để làm chậm dòng máu hồi lưu.</a:t>
            </a:r>
            <a:endParaRPr lang="en-US" sz="1400">
              <a:effectLst/>
              <a:latin typeface="Times New Roman" panose="02020603050405020304" pitchFamily="18" charset="0"/>
              <a:ea typeface="MS Mincho" panose="02020609040205080304" pitchFamily="49" charset="-128"/>
            </a:endParaRPr>
          </a:p>
        </p:txBody>
      </p:sp>
      <p:sp>
        <p:nvSpPr>
          <p:cNvPr id="15" name="Rectangle 14">
            <a:extLst>
              <a:ext uri="{FF2B5EF4-FFF2-40B4-BE49-F238E27FC236}">
                <a16:creationId xmlns:a16="http://schemas.microsoft.com/office/drawing/2014/main" id="{11C5F573-7556-421B-92E4-C0731927683D}"/>
              </a:ext>
            </a:extLst>
          </p:cNvPr>
          <p:cNvSpPr/>
          <p:nvPr/>
        </p:nvSpPr>
        <p:spPr>
          <a:xfrm>
            <a:off x="9200053" y="3772592"/>
            <a:ext cx="2828925" cy="948690"/>
          </a:xfrm>
          <a:prstGeom prst="rect">
            <a:avLst/>
          </a:prstGeom>
          <a:solidFill>
            <a:sysClr val="window" lastClr="FFFFFF"/>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just"/>
            <a:r>
              <a:rPr lang="en-US" sz="1300">
                <a:solidFill>
                  <a:srgbClr val="000000"/>
                </a:solidFill>
                <a:effectLst/>
                <a:latin typeface="Times New Roman" panose="02020603050405020304" pitchFamily="18" charset="0"/>
                <a:ea typeface="MS Mincho" panose="02020609040205080304" pitchFamily="49" charset="-128"/>
              </a:rPr>
              <a:t>Thương tổn loại IV-Yakes: cồn tuyệt đối được đưa vào thương tổn qua đâm kim trực tiếp.</a:t>
            </a:r>
            <a:endParaRPr lang="en-US" sz="1400">
              <a:effectLst/>
              <a:latin typeface="Times New Roman" panose="02020603050405020304" pitchFamily="18" charset="0"/>
              <a:ea typeface="MS Mincho" panose="02020609040205080304" pitchFamily="49" charset="-128"/>
            </a:endParaRPr>
          </a:p>
        </p:txBody>
      </p:sp>
    </p:spTree>
    <p:extLst>
      <p:ext uri="{BB962C8B-B14F-4D97-AF65-F5344CB8AC3E}">
        <p14:creationId xmlns:p14="http://schemas.microsoft.com/office/powerpoint/2010/main" val="645993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6" name="Title 1"/>
          <p:cNvSpPr txBox="1">
            <a:spLocks/>
          </p:cNvSpPr>
          <p:nvPr/>
        </p:nvSpPr>
        <p:spPr>
          <a:xfrm>
            <a:off x="3960811" y="198718"/>
            <a:ext cx="3951289" cy="70298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rgbClr val="0D509F"/>
                </a:solidFill>
                <a:latin typeface="Arial" panose="020B0604020202020204" pitchFamily="34" charset="0"/>
                <a:ea typeface="+mj-ea"/>
                <a:cs typeface="Arial" panose="020B0604020202020204" pitchFamily="34" charset="0"/>
              </a:defRPr>
            </a:lvl1pPr>
          </a:lstStyle>
          <a:p>
            <a:r>
              <a:rPr lang="vi-VN">
                <a:latin typeface="+mn-lt"/>
              </a:rPr>
              <a:t> BIẾN CHỨNG</a:t>
            </a:r>
            <a:endParaRPr lang="en-US" dirty="0">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3863902811"/>
              </p:ext>
            </p:extLst>
          </p:nvPr>
        </p:nvGraphicFramePr>
        <p:xfrm>
          <a:off x="866845" y="1251528"/>
          <a:ext cx="10139219" cy="4016437"/>
        </p:xfrm>
        <a:graphic>
          <a:graphicData uri="http://schemas.openxmlformats.org/drawingml/2006/table">
            <a:tbl>
              <a:tblPr firstRow="1" bandRow="1">
                <a:tableStyleId>{5C22544A-7EE6-4342-B048-85BDC9FD1C3A}</a:tableStyleId>
              </a:tblPr>
              <a:tblGrid>
                <a:gridCol w="3454211">
                  <a:extLst>
                    <a:ext uri="{9D8B030D-6E8A-4147-A177-3AD203B41FA5}">
                      <a16:colId xmlns:a16="http://schemas.microsoft.com/office/drawing/2014/main" val="20000"/>
                    </a:ext>
                  </a:extLst>
                </a:gridCol>
                <a:gridCol w="3846481">
                  <a:extLst>
                    <a:ext uri="{9D8B030D-6E8A-4147-A177-3AD203B41FA5}">
                      <a16:colId xmlns:a16="http://schemas.microsoft.com/office/drawing/2014/main" val="20001"/>
                    </a:ext>
                  </a:extLst>
                </a:gridCol>
                <a:gridCol w="2838527">
                  <a:extLst>
                    <a:ext uri="{9D8B030D-6E8A-4147-A177-3AD203B41FA5}">
                      <a16:colId xmlns:a16="http://schemas.microsoft.com/office/drawing/2014/main" val="20002"/>
                    </a:ext>
                  </a:extLst>
                </a:gridCol>
              </a:tblGrid>
              <a:tr h="87576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charset="0"/>
                          <a:ea typeface="Arial" charset="0"/>
                          <a:cs typeface="Arial" charset="0"/>
                        </a:rPr>
                        <a:t>B</a:t>
                      </a:r>
                      <a:r>
                        <a:rPr lang="vi-VN" sz="2400" b="1" dirty="0">
                          <a:solidFill>
                            <a:schemeClr val="bg1"/>
                          </a:solidFill>
                          <a:latin typeface="Arial" charset="0"/>
                          <a:ea typeface="Arial" charset="0"/>
                          <a:cs typeface="Arial" charset="0"/>
                        </a:rPr>
                        <a:t>iến chứng tại chổ</a:t>
                      </a:r>
                    </a:p>
                    <a:p>
                      <a:pPr algn="ctr"/>
                      <a:endParaRPr lang="en-US" sz="2400" dirty="0">
                        <a:solidFill>
                          <a:schemeClr val="bg1"/>
                        </a:solidFill>
                        <a:latin typeface="Arial" charset="0"/>
                        <a:ea typeface="Arial" charset="0"/>
                        <a:cs typeface="Arial" charset="0"/>
                      </a:endParaRPr>
                    </a:p>
                  </a:txBody>
                  <a:tcPr>
                    <a:solidFill>
                      <a:srgbClr val="00206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charset="0"/>
                          <a:ea typeface="Arial" charset="0"/>
                          <a:cs typeface="Arial" charset="0"/>
                        </a:rPr>
                        <a:t>B</a:t>
                      </a:r>
                      <a:r>
                        <a:rPr lang="vi-VN" sz="2400" b="1" dirty="0">
                          <a:solidFill>
                            <a:schemeClr val="bg1"/>
                          </a:solidFill>
                          <a:latin typeface="Arial" charset="0"/>
                          <a:ea typeface="Arial" charset="0"/>
                          <a:cs typeface="Arial" charset="0"/>
                        </a:rPr>
                        <a:t>iến chứng hệ thống</a:t>
                      </a:r>
                    </a:p>
                    <a:p>
                      <a:pPr algn="ctr"/>
                      <a:endParaRPr lang="en-US" sz="2400" dirty="0">
                        <a:solidFill>
                          <a:schemeClr val="bg1"/>
                        </a:solidFill>
                        <a:latin typeface="Arial" charset="0"/>
                        <a:ea typeface="Arial" charset="0"/>
                        <a:cs typeface="Arial" charset="0"/>
                      </a:endParaRPr>
                    </a:p>
                  </a:txBody>
                  <a:tcPr>
                    <a:solidFill>
                      <a:srgbClr val="00206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charset="0"/>
                          <a:ea typeface="Arial" charset="0"/>
                          <a:cs typeface="Arial" charset="0"/>
                        </a:rPr>
                        <a:t>B</a:t>
                      </a:r>
                      <a:r>
                        <a:rPr lang="vi-VN" sz="2400" b="1" dirty="0">
                          <a:solidFill>
                            <a:schemeClr val="bg1"/>
                          </a:solidFill>
                          <a:latin typeface="Arial" charset="0"/>
                          <a:ea typeface="Arial" charset="0"/>
                          <a:cs typeface="Arial" charset="0"/>
                        </a:rPr>
                        <a:t>iến chứng khác</a:t>
                      </a:r>
                    </a:p>
                    <a:p>
                      <a:pPr algn="ctr"/>
                      <a:endParaRPr lang="en-US" sz="2400" dirty="0">
                        <a:solidFill>
                          <a:schemeClr val="bg1"/>
                        </a:solidFill>
                        <a:latin typeface="Arial" charset="0"/>
                        <a:ea typeface="Arial" charset="0"/>
                        <a:cs typeface="Arial" charset="0"/>
                      </a:endParaRPr>
                    </a:p>
                  </a:txBody>
                  <a:tcPr>
                    <a:solidFill>
                      <a:srgbClr val="002060"/>
                    </a:solidFill>
                  </a:tcPr>
                </a:tc>
                <a:extLst>
                  <a:ext uri="{0D108BD9-81ED-4DB2-BD59-A6C34878D82A}">
                    <a16:rowId xmlns:a16="http://schemas.microsoft.com/office/drawing/2014/main" val="10000"/>
                  </a:ext>
                </a:extLst>
              </a:tr>
              <a:tr h="97597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vi-VN" sz="2400" b="1" dirty="0">
                          <a:latin typeface="Arial" charset="0"/>
                          <a:ea typeface="Arial" charset="0"/>
                          <a:cs typeface="Arial" charset="0"/>
                        </a:rPr>
                        <a:t>Sưng đau, phù nề</a:t>
                      </a:r>
                    </a:p>
                    <a:p>
                      <a:endParaRPr lang="en-US" sz="2400" dirty="0">
                        <a:latin typeface="Arial" charset="0"/>
                        <a:ea typeface="Arial" charset="0"/>
                        <a:cs typeface="Arial"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vi-VN" sz="2400" b="1" dirty="0">
                          <a:latin typeface="Arial" charset="0"/>
                          <a:ea typeface="Arial" charset="0"/>
                          <a:cs typeface="Arial" charset="0"/>
                        </a:rPr>
                        <a:t>Tim, phổi</a:t>
                      </a:r>
                    </a:p>
                    <a:p>
                      <a:endParaRPr lang="en-US" sz="2400" dirty="0">
                        <a:latin typeface="Arial" charset="0"/>
                        <a:ea typeface="Arial" charset="0"/>
                        <a:cs typeface="Arial"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vi-VN" sz="2400" b="1" dirty="0">
                          <a:latin typeface="Arial" charset="0"/>
                          <a:ea typeface="Arial" charset="0"/>
                          <a:cs typeface="Arial" charset="0"/>
                        </a:rPr>
                        <a:t>Gây mê</a:t>
                      </a:r>
                    </a:p>
                    <a:p>
                      <a:endParaRPr lang="en-US" sz="2400" dirty="0">
                        <a:latin typeface="Arial" charset="0"/>
                        <a:ea typeface="Arial" charset="0"/>
                        <a:cs typeface="Arial" charset="0"/>
                      </a:endParaRPr>
                    </a:p>
                  </a:txBody>
                  <a:tcPr/>
                </a:tc>
                <a:extLst>
                  <a:ext uri="{0D108BD9-81ED-4DB2-BD59-A6C34878D82A}">
                    <a16:rowId xmlns:a16="http://schemas.microsoft.com/office/drawing/2014/main" val="10001"/>
                  </a:ext>
                </a:extLst>
              </a:tr>
              <a:tr h="110235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1" dirty="0">
                          <a:latin typeface="Arial" charset="0"/>
                          <a:ea typeface="Arial" charset="0"/>
                          <a:cs typeface="Arial" charset="0"/>
                        </a:rPr>
                        <a:t>L</a:t>
                      </a:r>
                      <a:r>
                        <a:rPr lang="vi-VN" sz="2400" b="1" dirty="0">
                          <a:latin typeface="Arial" charset="0"/>
                          <a:ea typeface="Arial" charset="0"/>
                          <a:cs typeface="Arial" charset="0"/>
                        </a:rPr>
                        <a:t>oét, hoại tử vùng da</a:t>
                      </a:r>
                    </a:p>
                    <a:p>
                      <a:endParaRPr lang="en-US" sz="2400" dirty="0">
                        <a:latin typeface="Arial" charset="0"/>
                        <a:ea typeface="Arial" charset="0"/>
                        <a:cs typeface="Arial"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vi-VN" sz="2400" b="1" dirty="0">
                          <a:latin typeface="Arial" charset="0"/>
                          <a:ea typeface="Arial" charset="0"/>
                          <a:cs typeface="Arial" charset="0"/>
                        </a:rPr>
                        <a:t>Biến chứng não: thuyên tắc, TIA, đột quỵ</a:t>
                      </a:r>
                    </a:p>
                    <a:p>
                      <a:endParaRPr lang="en-US" sz="2400" dirty="0">
                        <a:latin typeface="Arial" charset="0"/>
                        <a:ea typeface="Arial" charset="0"/>
                        <a:cs typeface="Arial"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vi-VN" sz="2400" b="1" dirty="0">
                          <a:latin typeface="Arial" charset="0"/>
                          <a:ea typeface="Arial" charset="0"/>
                          <a:cs typeface="Arial" charset="0"/>
                        </a:rPr>
                        <a:t>Tử vong</a:t>
                      </a:r>
                    </a:p>
                    <a:p>
                      <a:endParaRPr lang="en-US" sz="2400" dirty="0">
                        <a:latin typeface="Arial" charset="0"/>
                        <a:ea typeface="Arial" charset="0"/>
                        <a:cs typeface="Arial" charset="0"/>
                      </a:endParaRPr>
                    </a:p>
                  </a:txBody>
                  <a:tcPr/>
                </a:tc>
                <a:extLst>
                  <a:ext uri="{0D108BD9-81ED-4DB2-BD59-A6C34878D82A}">
                    <a16:rowId xmlns:a16="http://schemas.microsoft.com/office/drawing/2014/main" val="10002"/>
                  </a:ext>
                </a:extLst>
              </a:tr>
              <a:tr h="97597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vi-VN" sz="2400" b="1" dirty="0">
                          <a:latin typeface="Arial" charset="0"/>
                          <a:ea typeface="Arial" charset="0"/>
                          <a:cs typeface="Arial" charset="0"/>
                        </a:rPr>
                        <a:t>Tổn thương thần kinh</a:t>
                      </a:r>
                    </a:p>
                    <a:p>
                      <a:endParaRPr lang="en-US" sz="2400" dirty="0">
                        <a:latin typeface="Arial" charset="0"/>
                        <a:ea typeface="Arial" charset="0"/>
                        <a:cs typeface="Arial"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vi-VN" sz="2400" b="1" dirty="0">
                          <a:latin typeface="Arial" charset="0"/>
                          <a:ea typeface="Arial" charset="0"/>
                          <a:cs typeface="Arial" charset="0"/>
                        </a:rPr>
                        <a:t>Huyết khối</a:t>
                      </a:r>
                    </a:p>
                    <a:p>
                      <a:endParaRPr lang="en-US" sz="2400" dirty="0">
                        <a:latin typeface="Arial" charset="0"/>
                        <a:ea typeface="Arial" charset="0"/>
                        <a:cs typeface="Arial" charset="0"/>
                      </a:endParaRPr>
                    </a:p>
                  </a:txBody>
                  <a:tcPr/>
                </a:tc>
                <a:tc>
                  <a:txBody>
                    <a:bodyPr/>
                    <a:lstStyle/>
                    <a:p>
                      <a:endParaRPr lang="en-US" sz="2400" dirty="0">
                        <a:latin typeface="Arial" charset="0"/>
                        <a:ea typeface="Arial" charset="0"/>
                        <a:cs typeface="Arial"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85052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itle 1"/>
          <p:cNvSpPr txBox="1">
            <a:spLocks/>
          </p:cNvSpPr>
          <p:nvPr/>
        </p:nvSpPr>
        <p:spPr>
          <a:xfrm>
            <a:off x="850900" y="292100"/>
            <a:ext cx="10515600" cy="84137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rgbClr val="0D509F"/>
                </a:solidFill>
                <a:latin typeface="Arial" panose="020B0604020202020204" pitchFamily="34" charset="0"/>
                <a:ea typeface="+mj-ea"/>
                <a:cs typeface="Arial" panose="020B0604020202020204" pitchFamily="34" charset="0"/>
              </a:defRPr>
            </a:lvl1pPr>
          </a:lstStyle>
          <a:p>
            <a:pPr algn="ctr"/>
            <a:r>
              <a:rPr lang="vi-VN">
                <a:latin typeface="+mn-lt"/>
              </a:rPr>
              <a:t>CỒN TUYỆT ĐỐI</a:t>
            </a:r>
            <a:endParaRPr lang="en-US" dirty="0">
              <a:latin typeface="+mn-lt"/>
            </a:endParaRPr>
          </a:p>
        </p:txBody>
      </p:sp>
      <p:sp>
        <p:nvSpPr>
          <p:cNvPr id="5" name="Content Placeholder 2"/>
          <p:cNvSpPr txBox="1">
            <a:spLocks/>
          </p:cNvSpPr>
          <p:nvPr/>
        </p:nvSpPr>
        <p:spPr>
          <a:xfrm>
            <a:off x="989012" y="1327666"/>
            <a:ext cx="9945688" cy="51747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buFont typeface="Wingdings" charset="2"/>
              <a:buChar char="v"/>
            </a:pPr>
            <a:r>
              <a:rPr lang="en-US" sz="2400" b="1">
                <a:latin typeface="Arial" charset="0"/>
                <a:ea typeface="Arial" charset="0"/>
                <a:cs typeface="Arial" charset="0"/>
              </a:rPr>
              <a:t>Cơ chế</a:t>
            </a:r>
            <a:r>
              <a:rPr lang="vi-VN" sz="2400" b="1">
                <a:latin typeface="Arial" charset="0"/>
                <a:ea typeface="Arial" charset="0"/>
                <a:cs typeface="Arial" charset="0"/>
              </a:rPr>
              <a:t>: </a:t>
            </a:r>
            <a:r>
              <a:rPr lang="en-US" sz="2400" b="1">
                <a:solidFill>
                  <a:srgbClr val="C00000"/>
                </a:solidFill>
                <a:latin typeface="Arial" charset="0"/>
                <a:ea typeface="Arial" charset="0"/>
                <a:cs typeface="Arial" charset="0"/>
              </a:rPr>
              <a:t>biến tính protein, phá hủy và không tái tạo tb nội mô</a:t>
            </a:r>
            <a:r>
              <a:rPr lang="en-US" sz="2400" b="1">
                <a:latin typeface="Arial" charset="0"/>
                <a:ea typeface="Arial" charset="0"/>
                <a:cs typeface="Arial" charset="0"/>
              </a:rPr>
              <a:t>.</a:t>
            </a:r>
            <a:endParaRPr lang="vi-VN" sz="2400" b="1">
              <a:latin typeface="Arial" charset="0"/>
              <a:ea typeface="Arial" charset="0"/>
              <a:cs typeface="Arial" charset="0"/>
            </a:endParaRPr>
          </a:p>
          <a:p>
            <a:pPr algn="just">
              <a:lnSpc>
                <a:spcPct val="150000"/>
              </a:lnSpc>
              <a:buFont typeface="Wingdings" charset="2"/>
              <a:buChar char="v"/>
            </a:pPr>
            <a:r>
              <a:rPr lang="vi-VN" sz="2400" b="1">
                <a:latin typeface="Arial" charset="0"/>
                <a:ea typeface="Arial" charset="0"/>
                <a:cs typeface="Arial" charset="0"/>
              </a:rPr>
              <a:t>Phổ biến, dễ sử dụng.</a:t>
            </a:r>
          </a:p>
          <a:p>
            <a:pPr algn="just">
              <a:lnSpc>
                <a:spcPct val="150000"/>
              </a:lnSpc>
              <a:buFont typeface="Wingdings" charset="2"/>
              <a:buChar char="v"/>
            </a:pPr>
            <a:r>
              <a:rPr lang="en-US" sz="2400" b="1">
                <a:latin typeface="Arial" charset="0"/>
                <a:ea typeface="Arial" charset="0"/>
                <a:cs typeface="Arial" charset="0"/>
              </a:rPr>
              <a:t>K</a:t>
            </a:r>
            <a:r>
              <a:rPr lang="vi-VN" sz="2400" b="1">
                <a:latin typeface="Arial" charset="0"/>
                <a:ea typeface="Arial" charset="0"/>
                <a:cs typeface="Arial" charset="0"/>
              </a:rPr>
              <a:t>inh tế.</a:t>
            </a:r>
          </a:p>
          <a:p>
            <a:pPr algn="just">
              <a:lnSpc>
                <a:spcPct val="150000"/>
              </a:lnSpc>
              <a:buFont typeface="Wingdings" charset="2"/>
              <a:buChar char="v"/>
            </a:pPr>
            <a:r>
              <a:rPr lang="vi-VN" sz="2400" b="1">
                <a:latin typeface="Arial" charset="0"/>
                <a:ea typeface="Arial" charset="0"/>
                <a:cs typeface="Arial" charset="0"/>
              </a:rPr>
              <a:t>Tác dụng phụ: đau, sưng nề vùng mô.</a:t>
            </a:r>
          </a:p>
          <a:p>
            <a:pPr algn="just">
              <a:lnSpc>
                <a:spcPct val="150000"/>
              </a:lnSpc>
              <a:buFont typeface="Wingdings" charset="2"/>
              <a:buChar char="v"/>
            </a:pPr>
            <a:r>
              <a:rPr lang="vi-VN" sz="2400" b="1">
                <a:latin typeface="Arial" charset="0"/>
                <a:ea typeface="Arial" charset="0"/>
                <a:cs typeface="Arial" charset="0"/>
              </a:rPr>
              <a:t>Biến chứng: hoại tử mô, tổn thương thần kinh ngoại biên, tăng ALĐMP, suy tim.</a:t>
            </a:r>
            <a:endParaRPr lang="en-US" sz="2400" b="1" dirty="0">
              <a:latin typeface="Arial" charset="0"/>
              <a:ea typeface="Arial" charset="0"/>
              <a:cs typeface="Arial" charset="0"/>
            </a:endParaRPr>
          </a:p>
        </p:txBody>
      </p:sp>
    </p:spTree>
    <p:extLst>
      <p:ext uri="{BB962C8B-B14F-4D97-AF65-F5344CB8AC3E}">
        <p14:creationId xmlns:p14="http://schemas.microsoft.com/office/powerpoint/2010/main" val="11015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Title 1"/>
          <p:cNvSpPr txBox="1">
            <a:spLocks/>
          </p:cNvSpPr>
          <p:nvPr/>
        </p:nvSpPr>
        <p:spPr>
          <a:xfrm>
            <a:off x="838200" y="328468"/>
            <a:ext cx="10515600" cy="74323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rgbClr val="0D509F"/>
                </a:solidFill>
                <a:latin typeface="Arial" panose="020B0604020202020204" pitchFamily="34" charset="0"/>
                <a:ea typeface="+mj-ea"/>
                <a:cs typeface="Arial" panose="020B0604020202020204" pitchFamily="34" charset="0"/>
              </a:defRPr>
            </a:lvl1pPr>
          </a:lstStyle>
          <a:p>
            <a:pPr algn="ctr"/>
            <a:r>
              <a:rPr lang="vi-VN"/>
              <a:t>ĐÁNH GIÁ KẾT QUẢ</a:t>
            </a:r>
            <a:r>
              <a:rPr lang="en-US"/>
              <a:t> ĐIỀU TRỊ</a:t>
            </a:r>
            <a:endParaRPr lang="en-US" dirty="0"/>
          </a:p>
        </p:txBody>
      </p:sp>
      <p:sp>
        <p:nvSpPr>
          <p:cNvPr id="6" name="Content Placeholder 2"/>
          <p:cNvSpPr txBox="1">
            <a:spLocks/>
          </p:cNvSpPr>
          <p:nvPr/>
        </p:nvSpPr>
        <p:spPr>
          <a:xfrm>
            <a:off x="838200" y="1123950"/>
            <a:ext cx="10515600" cy="489826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buFont typeface="Wingdings" panose="05000000000000000000" pitchFamily="2" charset="2"/>
              <a:buChar char="Ø"/>
            </a:pPr>
            <a:r>
              <a:rPr lang="en-US" b="1"/>
              <a:t> Đánh giá kết quả trên lâm sàng:</a:t>
            </a:r>
            <a:r>
              <a:rPr lang="en-US"/>
              <a:t> </a:t>
            </a:r>
            <a:r>
              <a:rPr lang="vi-VN"/>
              <a:t>The 11 point Numeric Rating Scale</a:t>
            </a:r>
            <a:r>
              <a:rPr lang="en-US"/>
              <a:t> </a:t>
            </a:r>
            <a:r>
              <a:rPr lang="en-US" sz="2200" b="1" i="1">
                <a:solidFill>
                  <a:srgbClr val="C00000"/>
                </a:solidFill>
              </a:rPr>
              <a:t>(*)</a:t>
            </a:r>
          </a:p>
          <a:p>
            <a:pPr>
              <a:lnSpc>
                <a:spcPct val="200000"/>
              </a:lnSpc>
              <a:buFont typeface="Wingdings" panose="05000000000000000000" pitchFamily="2" charset="2"/>
              <a:buChar char="Ø"/>
            </a:pPr>
            <a:endParaRPr lang="en-US" sz="2200" b="1">
              <a:solidFill>
                <a:srgbClr val="C00000"/>
              </a:solidFill>
            </a:endParaRPr>
          </a:p>
          <a:p>
            <a:pPr>
              <a:lnSpc>
                <a:spcPct val="200000"/>
              </a:lnSpc>
              <a:buFont typeface="Wingdings" panose="05000000000000000000" pitchFamily="2" charset="2"/>
              <a:buChar char="Ø"/>
            </a:pPr>
            <a:r>
              <a:rPr lang="en-US" b="1"/>
              <a:t> Đánh giá kết quả trên </a:t>
            </a:r>
            <a:r>
              <a:rPr lang="vi-VN" b="1"/>
              <a:t>MRI</a:t>
            </a:r>
            <a:r>
              <a:rPr lang="en-US" b="1"/>
              <a:t>: </a:t>
            </a:r>
            <a:r>
              <a:rPr lang="en-US"/>
              <a:t>đường kính, thể tích, tín hiệu </a:t>
            </a:r>
            <a:r>
              <a:rPr lang="en-US">
                <a:solidFill>
                  <a:srgbClr val="C00000"/>
                </a:solidFill>
              </a:rPr>
              <a:t>(**)</a:t>
            </a:r>
          </a:p>
          <a:p>
            <a:pPr>
              <a:lnSpc>
                <a:spcPct val="200000"/>
              </a:lnSpc>
              <a:buFont typeface="Wingdings" panose="05000000000000000000" pitchFamily="2" charset="2"/>
              <a:buChar char="Ø"/>
            </a:pPr>
            <a:endParaRPr lang="en-US" b="1"/>
          </a:p>
          <a:p>
            <a:pPr>
              <a:lnSpc>
                <a:spcPct val="200000"/>
              </a:lnSpc>
              <a:buFont typeface="Wingdings" panose="05000000000000000000" pitchFamily="2" charset="2"/>
              <a:buChar char="Ø"/>
            </a:pPr>
            <a:r>
              <a:rPr lang="en-US" b="1"/>
              <a:t> Biến chứng: </a:t>
            </a:r>
            <a:r>
              <a:rPr lang="en-US"/>
              <a:t>BC phụ, BC chính </a:t>
            </a:r>
            <a:r>
              <a:rPr lang="en-US" sz="2400" b="1">
                <a:solidFill>
                  <a:srgbClr val="C00000"/>
                </a:solidFill>
              </a:rPr>
              <a:t>(***)</a:t>
            </a:r>
          </a:p>
          <a:p>
            <a:pPr marL="0" indent="0">
              <a:lnSpc>
                <a:spcPct val="200000"/>
              </a:lnSpc>
              <a:buFont typeface="Arial" panose="020B0604020202020204" pitchFamily="34" charset="0"/>
              <a:buNone/>
            </a:pPr>
            <a:endParaRPr lang="en-US" dirty="0"/>
          </a:p>
        </p:txBody>
      </p:sp>
      <p:sp>
        <p:nvSpPr>
          <p:cNvPr id="11" name="Rectangle 10"/>
          <p:cNvSpPr/>
          <p:nvPr/>
        </p:nvSpPr>
        <p:spPr>
          <a:xfrm>
            <a:off x="7041465" y="5741762"/>
            <a:ext cx="5150535" cy="738664"/>
          </a:xfrm>
          <a:prstGeom prst="rect">
            <a:avLst/>
          </a:prstGeom>
        </p:spPr>
        <p:txBody>
          <a:bodyPr wrap="square">
            <a:spAutoFit/>
          </a:bodyPr>
          <a:lstStyle/>
          <a:p>
            <a:r>
              <a:rPr lang="en-US" sz="1400" b="1" dirty="0">
                <a:solidFill>
                  <a:srgbClr val="C00000"/>
                </a:solidFill>
                <a:latin typeface="Arial" panose="020B0604020202020204" pitchFamily="34" charset="0"/>
                <a:cs typeface="Arial" panose="020B0604020202020204" pitchFamily="34" charset="0"/>
              </a:rPr>
              <a:t> (*) (**): </a:t>
            </a:r>
            <a:r>
              <a:rPr lang="en-US" sz="1400" b="1" dirty="0" err="1">
                <a:solidFill>
                  <a:srgbClr val="002060"/>
                </a:solidFill>
                <a:latin typeface="Arial" panose="020B0604020202020204" pitchFamily="34" charset="0"/>
                <a:cs typeface="Arial" panose="020B0604020202020204" pitchFamily="34" charset="0"/>
              </a:rPr>
              <a:t>Vogelzang</a:t>
            </a:r>
            <a:r>
              <a:rPr lang="en-US" sz="1400" b="1" dirty="0">
                <a:solidFill>
                  <a:srgbClr val="002060"/>
                </a:solidFill>
                <a:latin typeface="Arial" panose="020B0604020202020204" pitchFamily="34" charset="0"/>
                <a:cs typeface="Arial" panose="020B0604020202020204" pitchFamily="34" charset="0"/>
              </a:rPr>
              <a:t> R. L (2014),  </a:t>
            </a:r>
            <a:r>
              <a:rPr lang="en-US" sz="1400" b="1" i="1" dirty="0">
                <a:solidFill>
                  <a:srgbClr val="002060"/>
                </a:solidFill>
                <a:latin typeface="Arial" panose="020B0604020202020204" pitchFamily="34" charset="0"/>
                <a:cs typeface="Arial" panose="020B0604020202020204" pitchFamily="34" charset="0"/>
              </a:rPr>
              <a:t>J </a:t>
            </a:r>
            <a:r>
              <a:rPr lang="en-US" sz="1400" b="1" i="1" dirty="0" err="1">
                <a:solidFill>
                  <a:srgbClr val="002060"/>
                </a:solidFill>
                <a:latin typeface="Arial" panose="020B0604020202020204" pitchFamily="34" charset="0"/>
                <a:cs typeface="Arial" panose="020B0604020202020204" pitchFamily="34" charset="0"/>
              </a:rPr>
              <a:t>Vasc</a:t>
            </a:r>
            <a:r>
              <a:rPr lang="en-US" sz="1400" b="1" i="1" dirty="0">
                <a:solidFill>
                  <a:srgbClr val="002060"/>
                </a:solidFill>
                <a:latin typeface="Arial" panose="020B0604020202020204" pitchFamily="34" charset="0"/>
                <a:cs typeface="Arial" panose="020B0604020202020204" pitchFamily="34" charset="0"/>
              </a:rPr>
              <a:t> </a:t>
            </a:r>
            <a:r>
              <a:rPr lang="en-US" sz="1400" b="1" i="1" dirty="0" err="1">
                <a:solidFill>
                  <a:srgbClr val="002060"/>
                </a:solidFill>
                <a:latin typeface="Arial" panose="020B0604020202020204" pitchFamily="34" charset="0"/>
                <a:cs typeface="Arial" panose="020B0604020202020204" pitchFamily="34" charset="0"/>
              </a:rPr>
              <a:t>Interv</a:t>
            </a:r>
            <a:r>
              <a:rPr lang="en-US" sz="1400" b="1" i="1" dirty="0">
                <a:solidFill>
                  <a:srgbClr val="002060"/>
                </a:solidFill>
                <a:latin typeface="Arial" panose="020B0604020202020204" pitchFamily="34" charset="0"/>
                <a:cs typeface="Arial" panose="020B0604020202020204" pitchFamily="34" charset="0"/>
              </a:rPr>
              <a:t> </a:t>
            </a:r>
            <a:r>
              <a:rPr lang="en-US" sz="1400" b="1" i="1" dirty="0" err="1">
                <a:solidFill>
                  <a:srgbClr val="002060"/>
                </a:solidFill>
                <a:latin typeface="Arial" panose="020B0604020202020204" pitchFamily="34" charset="0"/>
                <a:cs typeface="Arial" panose="020B0604020202020204" pitchFamily="34" charset="0"/>
              </a:rPr>
              <a:t>Radiol</a:t>
            </a:r>
            <a:r>
              <a:rPr lang="en-US" sz="1400" b="1" dirty="0">
                <a:solidFill>
                  <a:srgbClr val="002060"/>
                </a:solidFill>
                <a:latin typeface="Arial" panose="020B0604020202020204" pitchFamily="34" charset="0"/>
                <a:cs typeface="Arial" panose="020B0604020202020204" pitchFamily="34" charset="0"/>
              </a:rPr>
              <a:t>)</a:t>
            </a:r>
          </a:p>
          <a:p>
            <a:r>
              <a:rPr lang="en-US" sz="1400" b="1" dirty="0">
                <a:solidFill>
                  <a:srgbClr val="C00000"/>
                </a:solidFill>
                <a:latin typeface="Arial" panose="020B0604020202020204" pitchFamily="34" charset="0"/>
                <a:cs typeface="Arial" panose="020B0604020202020204" pitchFamily="34" charset="0"/>
              </a:rPr>
              <a:t>(***)</a:t>
            </a:r>
            <a:r>
              <a:rPr lang="en-US" sz="1400" b="1" dirty="0">
                <a:solidFill>
                  <a:srgbClr val="002060"/>
                </a:solidFill>
                <a:latin typeface="Arial" panose="020B0604020202020204" pitchFamily="34" charset="0"/>
                <a:cs typeface="Arial" panose="020B0604020202020204" pitchFamily="34" charset="0"/>
              </a:rPr>
              <a:t>: </a:t>
            </a:r>
            <a:r>
              <a:rPr lang="en-US" sz="1400" b="1" i="1" dirty="0">
                <a:solidFill>
                  <a:srgbClr val="002060"/>
                </a:solidFill>
                <a:latin typeface="Arial" panose="020B0604020202020204" pitchFamily="34" charset="0"/>
                <a:cs typeface="Arial" panose="020B0604020202020204" pitchFamily="34" charset="0"/>
              </a:rPr>
              <a:t>Society of Interventional Radiology</a:t>
            </a:r>
            <a:r>
              <a:rPr lang="en-US" sz="1400" b="1" dirty="0">
                <a:solidFill>
                  <a:srgbClr val="002060"/>
                </a:solidFill>
                <a:latin typeface="Arial" panose="020B0604020202020204" pitchFamily="34" charset="0"/>
                <a:cs typeface="Arial" panose="020B0604020202020204" pitchFamily="34" charset="0"/>
              </a:rPr>
              <a:t> [</a:t>
            </a:r>
            <a:r>
              <a:rPr lang="en-US" sz="1400" b="1" dirty="0">
                <a:solidFill>
                  <a:srgbClr val="002060"/>
                </a:solidFill>
                <a:latin typeface="Arial" panose="020B0604020202020204" pitchFamily="34" charset="0"/>
                <a:cs typeface="Arial" panose="020B0604020202020204" pitchFamily="34" charset="0"/>
                <a:hlinkClick r:id="rId2" action="ppaction://hlinkfile" tooltip="Sacks, 2003 #912"/>
              </a:rPr>
              <a:t>130</a:t>
            </a:r>
            <a:r>
              <a:rPr lang="en-US" sz="1400" b="1" dirty="0">
                <a:solidFill>
                  <a:srgbClr val="002060"/>
                </a:solidFill>
                <a:latin typeface="Arial" panose="020B0604020202020204" pitchFamily="34" charset="0"/>
                <a:cs typeface="Arial" panose="020B0604020202020204" pitchFamily="34" charset="0"/>
              </a:rPr>
              <a:t>]</a:t>
            </a:r>
          </a:p>
          <a:p>
            <a:endParaRPr lang="en-US" sz="1400" b="1" dirty="0">
              <a:solidFill>
                <a:srgbClr val="002060"/>
              </a:solidFill>
              <a:latin typeface="Arial" panose="020B0604020202020204" pitchFamily="34" charset="0"/>
              <a:cs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762492388"/>
              </p:ext>
            </p:extLst>
          </p:nvPr>
        </p:nvGraphicFramePr>
        <p:xfrm>
          <a:off x="2254538" y="2661034"/>
          <a:ext cx="6179127" cy="489364"/>
        </p:xfrm>
        <a:graphic>
          <a:graphicData uri="http://schemas.openxmlformats.org/drawingml/2006/table">
            <a:tbl>
              <a:tblPr firstRow="1" firstCol="1" bandRow="1">
                <a:tableStyleId>{5C22544A-7EE6-4342-B048-85BDC9FD1C3A}</a:tableStyleId>
              </a:tblPr>
              <a:tblGrid>
                <a:gridCol w="1545266">
                  <a:extLst>
                    <a:ext uri="{9D8B030D-6E8A-4147-A177-3AD203B41FA5}">
                      <a16:colId xmlns:a16="http://schemas.microsoft.com/office/drawing/2014/main" val="3365939773"/>
                    </a:ext>
                  </a:extLst>
                </a:gridCol>
                <a:gridCol w="1543329">
                  <a:extLst>
                    <a:ext uri="{9D8B030D-6E8A-4147-A177-3AD203B41FA5}">
                      <a16:colId xmlns:a16="http://schemas.microsoft.com/office/drawing/2014/main" val="151151291"/>
                    </a:ext>
                  </a:extLst>
                </a:gridCol>
                <a:gridCol w="1545266">
                  <a:extLst>
                    <a:ext uri="{9D8B030D-6E8A-4147-A177-3AD203B41FA5}">
                      <a16:colId xmlns:a16="http://schemas.microsoft.com/office/drawing/2014/main" val="1590951456"/>
                    </a:ext>
                  </a:extLst>
                </a:gridCol>
                <a:gridCol w="1545266">
                  <a:extLst>
                    <a:ext uri="{9D8B030D-6E8A-4147-A177-3AD203B41FA5}">
                      <a16:colId xmlns:a16="http://schemas.microsoft.com/office/drawing/2014/main" val="2253512166"/>
                    </a:ext>
                  </a:extLst>
                </a:gridCol>
              </a:tblGrid>
              <a:tr h="489364">
                <a:tc>
                  <a:txBody>
                    <a:bodyPr/>
                    <a:lstStyle/>
                    <a:p>
                      <a:pPr marL="0" marR="0" algn="ctr">
                        <a:lnSpc>
                          <a:spcPct val="150000"/>
                        </a:lnSpc>
                        <a:spcBef>
                          <a:spcPts val="0"/>
                        </a:spcBef>
                        <a:spcAft>
                          <a:spcPts val="0"/>
                        </a:spcAft>
                        <a:tabLst>
                          <a:tab pos="139700" algn="l"/>
                          <a:tab pos="457200" algn="l"/>
                        </a:tabLst>
                      </a:pPr>
                      <a:r>
                        <a:rPr lang="en-US" sz="2000" dirty="0" err="1">
                          <a:effectLst/>
                          <a:latin typeface="Arial" panose="020B0604020202020204" pitchFamily="34" charset="0"/>
                          <a:ea typeface="+mn-ea"/>
                          <a:cs typeface="Arial" panose="020B0604020202020204" pitchFamily="34" charset="0"/>
                        </a:rPr>
                        <a:t>Rất</a:t>
                      </a:r>
                      <a:r>
                        <a:rPr lang="en-US" sz="2000" dirty="0">
                          <a:effectLst/>
                          <a:latin typeface="Arial" panose="020B0604020202020204" pitchFamily="34" charset="0"/>
                          <a:ea typeface="+mn-ea"/>
                          <a:cs typeface="Arial" panose="020B0604020202020204" pitchFamily="34" charset="0"/>
                        </a:rPr>
                        <a:t> </a:t>
                      </a:r>
                      <a:r>
                        <a:rPr lang="en-US" sz="2000" dirty="0" err="1">
                          <a:effectLst/>
                          <a:latin typeface="Arial" panose="020B0604020202020204" pitchFamily="34" charset="0"/>
                          <a:ea typeface="+mn-ea"/>
                          <a:cs typeface="Arial" panose="020B0604020202020204" pitchFamily="34" charset="0"/>
                        </a:rPr>
                        <a:t>tốt</a:t>
                      </a:r>
                      <a:endParaRPr lang="en-US" sz="2000" dirty="0">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002060"/>
                    </a:solidFill>
                  </a:tcPr>
                </a:tc>
                <a:tc>
                  <a:txBody>
                    <a:bodyPr/>
                    <a:lstStyle/>
                    <a:p>
                      <a:pPr marL="0" marR="0" algn="ctr">
                        <a:lnSpc>
                          <a:spcPct val="150000"/>
                        </a:lnSpc>
                        <a:spcBef>
                          <a:spcPts val="0"/>
                        </a:spcBef>
                        <a:spcAft>
                          <a:spcPts val="0"/>
                        </a:spcAft>
                        <a:tabLst>
                          <a:tab pos="139700" algn="l"/>
                          <a:tab pos="457200" algn="l"/>
                        </a:tabLst>
                      </a:pPr>
                      <a:r>
                        <a:rPr lang="en-US" sz="2000" dirty="0" err="1">
                          <a:effectLst/>
                          <a:latin typeface="Arial" panose="020B0604020202020204" pitchFamily="34" charset="0"/>
                          <a:ea typeface="+mn-ea"/>
                          <a:cs typeface="Arial" panose="020B0604020202020204" pitchFamily="34" charset="0"/>
                        </a:rPr>
                        <a:t>Tốt</a:t>
                      </a:r>
                      <a:endParaRPr lang="en-US" sz="2000" dirty="0">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002060"/>
                    </a:solidFill>
                  </a:tcPr>
                </a:tc>
                <a:tc>
                  <a:txBody>
                    <a:bodyPr/>
                    <a:lstStyle/>
                    <a:p>
                      <a:pPr marL="0" marR="0" algn="ctr">
                        <a:lnSpc>
                          <a:spcPct val="150000"/>
                        </a:lnSpc>
                        <a:spcBef>
                          <a:spcPts val="0"/>
                        </a:spcBef>
                        <a:spcAft>
                          <a:spcPts val="0"/>
                        </a:spcAft>
                        <a:tabLst>
                          <a:tab pos="139700" algn="l"/>
                          <a:tab pos="457200" algn="l"/>
                        </a:tabLst>
                      </a:pPr>
                      <a:r>
                        <a:rPr lang="en-US" sz="2000" dirty="0" err="1">
                          <a:effectLst/>
                          <a:latin typeface="Arial" panose="020B0604020202020204" pitchFamily="34" charset="0"/>
                          <a:ea typeface="+mn-ea"/>
                          <a:cs typeface="Arial" panose="020B0604020202020204" pitchFamily="34" charset="0"/>
                        </a:rPr>
                        <a:t>Trung</a:t>
                      </a:r>
                      <a:r>
                        <a:rPr lang="en-US" sz="2000" baseline="0" dirty="0">
                          <a:effectLst/>
                          <a:latin typeface="Arial" panose="020B0604020202020204" pitchFamily="34" charset="0"/>
                          <a:ea typeface="+mn-ea"/>
                          <a:cs typeface="Arial" panose="020B0604020202020204" pitchFamily="34" charset="0"/>
                        </a:rPr>
                        <a:t> </a:t>
                      </a:r>
                      <a:r>
                        <a:rPr lang="en-US" sz="2000" baseline="0" dirty="0" err="1">
                          <a:effectLst/>
                          <a:latin typeface="Arial" panose="020B0604020202020204" pitchFamily="34" charset="0"/>
                          <a:ea typeface="+mn-ea"/>
                          <a:cs typeface="Arial" panose="020B0604020202020204" pitchFamily="34" charset="0"/>
                        </a:rPr>
                        <a:t>bình</a:t>
                      </a:r>
                      <a:endParaRPr lang="en-US" sz="2000" dirty="0">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002060"/>
                    </a:solidFill>
                  </a:tcPr>
                </a:tc>
                <a:tc>
                  <a:txBody>
                    <a:bodyPr/>
                    <a:lstStyle/>
                    <a:p>
                      <a:pPr marL="0" marR="0" algn="ctr">
                        <a:lnSpc>
                          <a:spcPct val="150000"/>
                        </a:lnSpc>
                        <a:spcBef>
                          <a:spcPts val="0"/>
                        </a:spcBef>
                        <a:spcAft>
                          <a:spcPts val="0"/>
                        </a:spcAft>
                        <a:tabLst>
                          <a:tab pos="139700" algn="l"/>
                          <a:tab pos="457200" algn="l"/>
                        </a:tabLst>
                      </a:pPr>
                      <a:r>
                        <a:rPr lang="en-US" sz="2000" dirty="0" err="1">
                          <a:effectLst/>
                          <a:latin typeface="Arial" panose="020B0604020202020204" pitchFamily="34" charset="0"/>
                          <a:cs typeface="Arial" panose="020B0604020202020204" pitchFamily="34" charset="0"/>
                        </a:rPr>
                        <a:t>Kém</a:t>
                      </a:r>
                      <a:r>
                        <a:rPr lang="en-US" sz="2000" baseline="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solidFill>
                      <a:srgbClr val="002060"/>
                    </a:solidFill>
                  </a:tcPr>
                </a:tc>
                <a:extLst>
                  <a:ext uri="{0D108BD9-81ED-4DB2-BD59-A6C34878D82A}">
                    <a16:rowId xmlns:a16="http://schemas.microsoft.com/office/drawing/2014/main" val="2225384076"/>
                  </a:ext>
                </a:extLst>
              </a:tr>
            </a:tbl>
          </a:graphicData>
        </a:graphic>
      </p:graphicFrame>
      <p:pic>
        <p:nvPicPr>
          <p:cNvPr id="13" name="Picture 12"/>
          <p:cNvPicPr>
            <a:picLocks noChangeAspect="1"/>
          </p:cNvPicPr>
          <p:nvPr/>
        </p:nvPicPr>
        <p:blipFill>
          <a:blip r:embed="rId3"/>
          <a:stretch>
            <a:fillRect/>
          </a:stretch>
        </p:blipFill>
        <p:spPr>
          <a:xfrm>
            <a:off x="2234873" y="4318023"/>
            <a:ext cx="6218459" cy="593189"/>
          </a:xfrm>
          <a:prstGeom prst="rect">
            <a:avLst/>
          </a:prstGeom>
        </p:spPr>
      </p:pic>
    </p:spTree>
    <p:extLst>
      <p:ext uri="{BB962C8B-B14F-4D97-AF65-F5344CB8AC3E}">
        <p14:creationId xmlns:p14="http://schemas.microsoft.com/office/powerpoint/2010/main" val="674542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a:t>		</a:t>
            </a:r>
          </a:p>
          <a:p>
            <a:pPr marL="0" indent="0">
              <a:buNone/>
            </a:pPr>
            <a:endParaRPr lang="en-US" b="1"/>
          </a:p>
          <a:p>
            <a:pPr marL="0" indent="0">
              <a:buNone/>
            </a:pPr>
            <a:endParaRPr lang="en-US" b="1"/>
          </a:p>
          <a:p>
            <a:pPr marL="0" indent="0">
              <a:buNone/>
            </a:pPr>
            <a:endParaRPr lang="en-US" b="1"/>
          </a:p>
          <a:p>
            <a:pPr marL="0" indent="0">
              <a:buNone/>
            </a:pPr>
            <a:r>
              <a:rPr lang="en-US" b="1"/>
              <a:t>			</a:t>
            </a:r>
            <a:r>
              <a:rPr lang="en-US" sz="3600" b="1"/>
              <a:t>KẾT QUẢ VÀ BÀN LUẬN</a:t>
            </a:r>
            <a:endParaRPr lang="en-US" sz="3600"/>
          </a:p>
        </p:txBody>
      </p:sp>
    </p:spTree>
    <p:extLst>
      <p:ext uri="{BB962C8B-B14F-4D97-AF65-F5344CB8AC3E}">
        <p14:creationId xmlns:p14="http://schemas.microsoft.com/office/powerpoint/2010/main" val="108498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94266" y="400271"/>
            <a:ext cx="10515600" cy="110272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rgbClr val="0D509F"/>
                </a:solidFill>
                <a:latin typeface="Arial" panose="020B0604020202020204" pitchFamily="34" charset="0"/>
                <a:ea typeface="+mj-ea"/>
                <a:cs typeface="Arial" panose="020B0604020202020204" pitchFamily="34" charset="0"/>
              </a:defRPr>
            </a:lvl1pPr>
          </a:lstStyle>
          <a:p>
            <a:pPr algn="ctr"/>
            <a:r>
              <a:rPr lang="en-US"/>
              <a:t>ĐẶC ĐIỂM BỆNH NHÂN</a:t>
            </a:r>
            <a:endParaRPr lang="en-US" dirty="0"/>
          </a:p>
        </p:txBody>
      </p:sp>
      <p:sp>
        <p:nvSpPr>
          <p:cNvPr id="5" name="Content Placeholder 2"/>
          <p:cNvSpPr txBox="1">
            <a:spLocks/>
          </p:cNvSpPr>
          <p:nvPr/>
        </p:nvSpPr>
        <p:spPr>
          <a:xfrm>
            <a:off x="1746102" y="1651448"/>
            <a:ext cx="8794436" cy="430985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buFont typeface="Wingdings" panose="05000000000000000000" pitchFamily="2" charset="2"/>
              <a:buChar char="Ø"/>
            </a:pP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Tuổi</a:t>
            </a:r>
            <a:r>
              <a:rPr lang="en-US" b="1" dirty="0">
                <a:latin typeface="Arial" panose="020B0604020202020204" pitchFamily="34" charset="0"/>
                <a:cs typeface="Arial" panose="020B0604020202020204" pitchFamily="34" charset="0"/>
              </a:rPr>
              <a:t>: 38,1 ± 12,6 (26 - 50 </a:t>
            </a:r>
            <a:r>
              <a:rPr lang="en-US" b="1" dirty="0" err="1">
                <a:latin typeface="Arial" panose="020B0604020202020204" pitchFamily="34" charset="0"/>
                <a:cs typeface="Arial" panose="020B0604020202020204" pitchFamily="34" charset="0"/>
              </a:rPr>
              <a:t>tuổi</a:t>
            </a:r>
            <a:r>
              <a:rPr lang="en-US" b="1" dirty="0">
                <a:latin typeface="Arial" panose="020B0604020202020204" pitchFamily="34" charset="0"/>
                <a:cs typeface="Arial" panose="020B0604020202020204" pitchFamily="34" charset="0"/>
              </a:rPr>
              <a:t>)</a:t>
            </a:r>
          </a:p>
          <a:p>
            <a:pPr>
              <a:lnSpc>
                <a:spcPct val="200000"/>
              </a:lnSpc>
              <a:buFont typeface="Wingdings" panose="05000000000000000000" pitchFamily="2" charset="2"/>
              <a:buChar char="Ø"/>
            </a:pP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Giới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tỷ</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lệ</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nữ</a:t>
            </a:r>
            <a:r>
              <a:rPr lang="en-US" b="1" dirty="0">
                <a:latin typeface="Arial" panose="020B0604020202020204" pitchFamily="34" charset="0"/>
                <a:cs typeface="Arial" panose="020B0604020202020204" pitchFamily="34" charset="0"/>
              </a:rPr>
              <a:t>/</a:t>
            </a:r>
            <a:r>
              <a:rPr lang="en-US" b="1" dirty="0" err="1">
                <a:latin typeface="Arial" panose="020B0604020202020204" pitchFamily="34" charset="0"/>
                <a:cs typeface="Arial" panose="020B0604020202020204" pitchFamily="34" charset="0"/>
              </a:rPr>
              <a:t>nam</a:t>
            </a:r>
            <a:r>
              <a:rPr lang="en-US" b="1" dirty="0">
                <a:latin typeface="Arial" panose="020B0604020202020204" pitchFamily="34" charset="0"/>
                <a:cs typeface="Arial" panose="020B0604020202020204" pitchFamily="34" charset="0"/>
              </a:rPr>
              <a:t> = 1/3</a:t>
            </a:r>
          </a:p>
          <a:p>
            <a:pPr>
              <a:lnSpc>
                <a:spcPct val="200000"/>
              </a:lnSpc>
              <a:buFont typeface="Wingdings" panose="05000000000000000000" pitchFamily="2" charset="2"/>
              <a:buChar char="Ø"/>
            </a:pPr>
            <a:r>
              <a:rPr lang="en-US" b="1" dirty="0">
                <a:latin typeface="Arial" panose="020B0604020202020204" pitchFamily="34" charset="0"/>
                <a:cs typeface="Arial" panose="020B0604020202020204" pitchFamily="34" charset="0"/>
              </a:rPr>
              <a:t> Thời </a:t>
            </a:r>
            <a:r>
              <a:rPr lang="en-US" b="1" dirty="0" err="1">
                <a:latin typeface="Arial" panose="020B0604020202020204" pitchFamily="34" charset="0"/>
                <a:cs typeface="Arial" panose="020B0604020202020204" pitchFamily="34" charset="0"/>
              </a:rPr>
              <a:t>gian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chẩn</a:t>
            </a:r>
            <a:r>
              <a:rPr lang="en-US" b="1" dirty="0">
                <a:latin typeface="Arial" panose="020B0604020202020204" pitchFamily="34" charset="0"/>
                <a:cs typeface="Arial" panose="020B0604020202020204" pitchFamily="34" charset="0"/>
              </a:rPr>
              <a:t> đoán: 67,9 - 89,2 </a:t>
            </a:r>
            <a:r>
              <a:rPr lang="en-US" b="1" dirty="0" err="1">
                <a:latin typeface="Arial" panose="020B0604020202020204" pitchFamily="34" charset="0"/>
                <a:cs typeface="Arial" panose="020B0604020202020204" pitchFamily="34" charset="0"/>
              </a:rPr>
              <a:t>tháng</a:t>
            </a:r>
            <a:endParaRPr lang="en-US" b="1" dirty="0">
              <a:latin typeface="Arial" panose="020B0604020202020204" pitchFamily="34" charset="0"/>
              <a:cs typeface="Arial" panose="020B0604020202020204" pitchFamily="34" charset="0"/>
            </a:endParaRPr>
          </a:p>
          <a:p>
            <a:pPr>
              <a:lnSpc>
                <a:spcPct val="200000"/>
              </a:lnSpc>
              <a:buFont typeface="Wingdings" panose="05000000000000000000" pitchFamily="2" charset="2"/>
              <a:buChar char="Ø"/>
            </a:pPr>
            <a:r>
              <a:rPr lang="en-US" b="1" dirty="0">
                <a:latin typeface="Arial" panose="020B0604020202020204" pitchFamily="34" charset="0"/>
                <a:cs typeface="Arial" panose="020B0604020202020204" pitchFamily="34" charset="0"/>
              </a:rPr>
              <a:t>Triệu </a:t>
            </a:r>
            <a:r>
              <a:rPr lang="en-US" b="1" dirty="0" err="1">
                <a:latin typeface="Arial" panose="020B0604020202020204" pitchFamily="34" charset="0"/>
                <a:cs typeface="Arial" panose="020B0604020202020204" pitchFamily="34" charset="0"/>
              </a:rPr>
              <a:t>chứng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đau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căng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tức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vùng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chậu</a:t>
            </a:r>
            <a:r>
              <a:rPr lang="en-US"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94460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Arial" charset="0"/>
              </a:rPr>
              <a:t>NỘI DUNG</a:t>
            </a:r>
            <a:endParaRPr lang="en-US"/>
          </a:p>
        </p:txBody>
      </p:sp>
      <p:sp>
        <p:nvSpPr>
          <p:cNvPr id="3" name="Content Placeholder 2"/>
          <p:cNvSpPr>
            <a:spLocks noGrp="1"/>
          </p:cNvSpPr>
          <p:nvPr>
            <p:ph idx="1"/>
          </p:nvPr>
        </p:nvSpPr>
        <p:spPr>
          <a:xfrm>
            <a:off x="694266" y="1338607"/>
            <a:ext cx="10515600" cy="4816660"/>
          </a:xfrm>
        </p:spPr>
        <p:txBody>
          <a:bodyPr/>
          <a:lstStyle/>
          <a:p>
            <a:pPr marL="514350" indent="-514350">
              <a:lnSpc>
                <a:spcPct val="150000"/>
              </a:lnSpc>
              <a:buFont typeface="+mj-lt"/>
              <a:buAutoNum type="arabicPeriod"/>
            </a:pPr>
            <a:r>
              <a:rPr lang="en-US" b="1">
                <a:ea typeface="Arial" charset="0"/>
                <a:cs typeface="Arial" charset="0"/>
              </a:rPr>
              <a:t>TỔNG QUAN</a:t>
            </a:r>
          </a:p>
          <a:p>
            <a:pPr marL="514350" indent="-514350">
              <a:lnSpc>
                <a:spcPct val="150000"/>
              </a:lnSpc>
              <a:buFont typeface="+mj-lt"/>
              <a:buAutoNum type="arabicPeriod"/>
            </a:pPr>
            <a:r>
              <a:rPr lang="en-US" b="1">
                <a:ea typeface="Arial" charset="0"/>
                <a:cs typeface="Arial" charset="0"/>
              </a:rPr>
              <a:t>PHƯƠNG PHÁP NGHIÊN CỨU</a:t>
            </a:r>
          </a:p>
          <a:p>
            <a:pPr marL="514350" indent="-514350">
              <a:lnSpc>
                <a:spcPct val="150000"/>
              </a:lnSpc>
              <a:buFont typeface="+mj-lt"/>
              <a:buAutoNum type="arabicPeriod"/>
            </a:pPr>
            <a:r>
              <a:rPr lang="en-US" b="1">
                <a:ea typeface="Arial" charset="0"/>
                <a:cs typeface="Arial" charset="0"/>
              </a:rPr>
              <a:t>KẾT QUẢ VÀ BÀN LUẬN</a:t>
            </a:r>
          </a:p>
          <a:p>
            <a:pPr marL="514350" indent="-514350">
              <a:lnSpc>
                <a:spcPct val="150000"/>
              </a:lnSpc>
              <a:buFont typeface="+mj-lt"/>
              <a:buAutoNum type="arabicPeriod"/>
            </a:pPr>
            <a:r>
              <a:rPr lang="en-US" b="1">
                <a:ea typeface="Arial" charset="0"/>
                <a:cs typeface="Arial" charset="0"/>
              </a:rPr>
              <a:t>KẾT LUẬN</a:t>
            </a:r>
            <a:endParaRPr lang="en-US"/>
          </a:p>
          <a:p>
            <a:endParaRPr lang="en-US"/>
          </a:p>
        </p:txBody>
      </p:sp>
    </p:spTree>
    <p:extLst>
      <p:ext uri="{BB962C8B-B14F-4D97-AF65-F5344CB8AC3E}">
        <p14:creationId xmlns:p14="http://schemas.microsoft.com/office/powerpoint/2010/main" val="1225337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150000"/>
              </a:lnSpc>
            </a:pPr>
            <a:r>
              <a:rPr lang="en-US" b="1" dirty="0" err="1"/>
              <a:t>Tiếp</a:t>
            </a:r>
            <a:r>
              <a:rPr lang="en-US" b="1" dirty="0"/>
              <a:t> </a:t>
            </a:r>
            <a:r>
              <a:rPr lang="en-US" b="1" dirty="0" err="1"/>
              <a:t>cận</a:t>
            </a:r>
            <a:r>
              <a:rPr lang="en-US" b="1" dirty="0"/>
              <a:t> </a:t>
            </a:r>
            <a:r>
              <a:rPr lang="en-US" b="1" dirty="0" err="1"/>
              <a:t>đường</a:t>
            </a:r>
            <a:r>
              <a:rPr lang="en-US" b="1" dirty="0"/>
              <a:t> </a:t>
            </a:r>
            <a:r>
              <a:rPr lang="en-US" b="1" dirty="0" err="1"/>
              <a:t>động</a:t>
            </a:r>
            <a:r>
              <a:rPr lang="en-US" b="1" dirty="0"/>
              <a:t> </a:t>
            </a:r>
            <a:r>
              <a:rPr lang="en-US" b="1" dirty="0" err="1"/>
              <a:t>mạch</a:t>
            </a:r>
            <a:endParaRPr lang="en-US" b="1" dirty="0"/>
          </a:p>
          <a:p>
            <a:pPr>
              <a:lnSpc>
                <a:spcPct val="150000"/>
              </a:lnSpc>
            </a:pPr>
            <a:r>
              <a:rPr lang="en-US" b="1" dirty="0" err="1"/>
              <a:t>Kết</a:t>
            </a:r>
            <a:r>
              <a:rPr lang="en-US" b="1" dirty="0"/>
              <a:t> </a:t>
            </a:r>
            <a:r>
              <a:rPr lang="en-US" b="1" dirty="0" err="1"/>
              <a:t>hợp</a:t>
            </a:r>
            <a:r>
              <a:rPr lang="en-US" b="1" dirty="0"/>
              <a:t>: </a:t>
            </a:r>
            <a:r>
              <a:rPr lang="en-US" b="1" dirty="0" err="1"/>
              <a:t>thuyên</a:t>
            </a:r>
            <a:r>
              <a:rPr lang="en-US" b="1" dirty="0"/>
              <a:t> </a:t>
            </a:r>
            <a:r>
              <a:rPr lang="en-US" b="1" dirty="0" err="1"/>
              <a:t>tắc</a:t>
            </a:r>
            <a:r>
              <a:rPr lang="en-US" b="1" dirty="0"/>
              <a:t> </a:t>
            </a:r>
            <a:r>
              <a:rPr lang="en-US" b="1" dirty="0" err="1"/>
              <a:t>bằng</a:t>
            </a:r>
            <a:r>
              <a:rPr lang="en-US" b="1" dirty="0"/>
              <a:t> </a:t>
            </a:r>
            <a:r>
              <a:rPr lang="en-US" b="1" dirty="0" err="1"/>
              <a:t>keo</a:t>
            </a:r>
            <a:r>
              <a:rPr lang="en-US" b="1" dirty="0"/>
              <a:t> </a:t>
            </a:r>
            <a:r>
              <a:rPr lang="en-US" b="1" dirty="0" err="1"/>
              <a:t>và</a:t>
            </a:r>
            <a:r>
              <a:rPr lang="en-US" b="1" dirty="0"/>
              <a:t> </a:t>
            </a:r>
            <a:r>
              <a:rPr lang="en-US" b="1" dirty="0" err="1"/>
              <a:t>xơ</a:t>
            </a:r>
            <a:r>
              <a:rPr lang="en-US" b="1" dirty="0"/>
              <a:t> </a:t>
            </a:r>
            <a:r>
              <a:rPr lang="en-US" b="1" dirty="0" err="1"/>
              <a:t>hóa</a:t>
            </a:r>
            <a:r>
              <a:rPr lang="en-US" b="1" dirty="0"/>
              <a:t> </a:t>
            </a:r>
            <a:r>
              <a:rPr lang="en-US" b="1" dirty="0" err="1"/>
              <a:t>bằng</a:t>
            </a:r>
            <a:r>
              <a:rPr lang="en-US" b="1" dirty="0"/>
              <a:t> </a:t>
            </a:r>
            <a:r>
              <a:rPr lang="en-US" b="1" dirty="0" err="1"/>
              <a:t>cồn</a:t>
            </a:r>
            <a:r>
              <a:rPr lang="en-US" b="1" dirty="0"/>
              <a:t> </a:t>
            </a:r>
            <a:r>
              <a:rPr lang="en-US" b="1" dirty="0" err="1"/>
              <a:t>tuyệt</a:t>
            </a:r>
            <a:r>
              <a:rPr lang="en-US" b="1" dirty="0"/>
              <a:t> </a:t>
            </a:r>
            <a:r>
              <a:rPr lang="en-US" b="1" dirty="0" err="1"/>
              <a:t>đối</a:t>
            </a:r>
            <a:endParaRPr lang="en-US" b="1" dirty="0"/>
          </a:p>
          <a:p>
            <a:pPr>
              <a:lnSpc>
                <a:spcPct val="150000"/>
              </a:lnSpc>
            </a:pPr>
            <a:r>
              <a:rPr lang="en-US" b="1" dirty="0"/>
              <a:t>Số </a:t>
            </a:r>
            <a:r>
              <a:rPr lang="en-US" b="1" dirty="0" err="1"/>
              <a:t>lần</a:t>
            </a:r>
            <a:r>
              <a:rPr lang="en-US" b="1" dirty="0"/>
              <a:t> can </a:t>
            </a:r>
            <a:r>
              <a:rPr lang="en-US" b="1" dirty="0" err="1"/>
              <a:t>thiệp</a:t>
            </a:r>
            <a:r>
              <a:rPr lang="en-US" b="1" dirty="0"/>
              <a:t>: </a:t>
            </a:r>
            <a:r>
              <a:rPr lang="en-US" b="1" dirty="0">
                <a:ea typeface="Helvetica" panose="020B0604020202020204" pitchFamily="34" charset="0"/>
              </a:rPr>
              <a:t>2,2 ± 1,6</a:t>
            </a:r>
          </a:p>
          <a:p>
            <a:pPr>
              <a:lnSpc>
                <a:spcPct val="150000"/>
              </a:lnSpc>
            </a:pPr>
            <a:r>
              <a:rPr lang="en-US" b="1" i="1" dirty="0" err="1"/>
              <a:t>Lượng</a:t>
            </a:r>
            <a:r>
              <a:rPr lang="en-US" b="1" i="1" dirty="0"/>
              <a:t> </a:t>
            </a:r>
            <a:r>
              <a:rPr lang="en-US" b="1" i="1" dirty="0" err="1"/>
              <a:t>cồn</a:t>
            </a:r>
            <a:r>
              <a:rPr lang="en-US" b="1" i="1" dirty="0"/>
              <a:t> </a:t>
            </a:r>
            <a:r>
              <a:rPr lang="en-US" b="1" i="1" dirty="0" err="1"/>
              <a:t>tuyệt</a:t>
            </a:r>
            <a:r>
              <a:rPr lang="en-US" b="1" i="1" dirty="0"/>
              <a:t> </a:t>
            </a:r>
            <a:r>
              <a:rPr lang="en-US" b="1" i="1" dirty="0" err="1"/>
              <a:t>đối</a:t>
            </a:r>
            <a:r>
              <a:rPr lang="en-US" b="1" i="1" dirty="0"/>
              <a:t> (ml)</a:t>
            </a:r>
            <a:endParaRPr lang="en-US" b="1" dirty="0"/>
          </a:p>
          <a:p>
            <a:pPr fontAlgn="t">
              <a:lnSpc>
                <a:spcPct val="150000"/>
              </a:lnSpc>
            </a:pPr>
            <a:r>
              <a:rPr lang="en-US" b="1" dirty="0"/>
              <a:t>Trung </a:t>
            </a:r>
            <a:r>
              <a:rPr lang="en-US" b="1" dirty="0" err="1"/>
              <a:t>bình</a:t>
            </a:r>
            <a:r>
              <a:rPr lang="en-US" b="1" dirty="0"/>
              <a:t>: 7,1 ± 4,5</a:t>
            </a:r>
          </a:p>
          <a:p>
            <a:pPr>
              <a:lnSpc>
                <a:spcPct val="150000"/>
              </a:lnSpc>
            </a:pPr>
            <a:r>
              <a:rPr lang="en-US" b="1" dirty="0">
                <a:ea typeface="MS Mincho" panose="02020609040205080304" pitchFamily="49" charset="-128"/>
              </a:rPr>
              <a:t>Keo sinh học: </a:t>
            </a:r>
            <a:r>
              <a:rPr lang="en-US" b="1" dirty="0" err="1">
                <a:ea typeface="MS Mincho" panose="02020609040205080304" pitchFamily="49" charset="-128"/>
              </a:rPr>
              <a:t>tỷ</a:t>
            </a:r>
            <a:r>
              <a:rPr lang="en-US" b="1" dirty="0">
                <a:ea typeface="MS Mincho" panose="02020609040205080304" pitchFamily="49" charset="-128"/>
              </a:rPr>
              <a:t> </a:t>
            </a:r>
            <a:r>
              <a:rPr lang="en-US" b="1" dirty="0" err="1">
                <a:ea typeface="MS Mincho" panose="02020609040205080304" pitchFamily="49" charset="-128"/>
              </a:rPr>
              <a:t>lệ</a:t>
            </a:r>
            <a:r>
              <a:rPr lang="en-US" b="1" dirty="0">
                <a:ea typeface="MS Mincho" panose="02020609040205080304" pitchFamily="49" charset="-128"/>
              </a:rPr>
              <a:t> ½, </a:t>
            </a:r>
            <a:r>
              <a:rPr lang="en-US" b="1" dirty="0" err="1">
                <a:ea typeface="MS Mincho" panose="02020609040205080304" pitchFamily="49" charset="-128"/>
              </a:rPr>
              <a:t>trung</a:t>
            </a:r>
            <a:r>
              <a:rPr lang="en-US" b="1" dirty="0">
                <a:ea typeface="MS Mincho" panose="02020609040205080304" pitchFamily="49" charset="-128"/>
              </a:rPr>
              <a:t> </a:t>
            </a:r>
            <a:r>
              <a:rPr lang="en-US" b="1" dirty="0" err="1">
                <a:ea typeface="MS Mincho" panose="02020609040205080304" pitchFamily="49" charset="-128"/>
              </a:rPr>
              <a:t>bình</a:t>
            </a:r>
            <a:r>
              <a:rPr lang="en-US" b="1" dirty="0">
                <a:ea typeface="MS Mincho" panose="02020609040205080304" pitchFamily="49" charset="-128"/>
              </a:rPr>
              <a:t> 2ml/bn</a:t>
            </a:r>
          </a:p>
          <a:p>
            <a:endParaRPr lang="en-US" dirty="0"/>
          </a:p>
        </p:txBody>
      </p:sp>
      <p:sp>
        <p:nvSpPr>
          <p:cNvPr id="9" name="Title 1"/>
          <p:cNvSpPr txBox="1">
            <a:spLocks/>
          </p:cNvSpPr>
          <p:nvPr/>
        </p:nvSpPr>
        <p:spPr>
          <a:xfrm>
            <a:off x="838200" y="365126"/>
            <a:ext cx="10515600" cy="581558"/>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3600" b="1" kern="1200">
                <a:solidFill>
                  <a:srgbClr val="0D509F"/>
                </a:solidFill>
                <a:latin typeface="Arial" panose="020B0604020202020204" pitchFamily="34" charset="0"/>
                <a:ea typeface="+mj-ea"/>
                <a:cs typeface="Arial" panose="020B0604020202020204" pitchFamily="34" charset="0"/>
              </a:defRPr>
            </a:lvl1pPr>
          </a:lstStyle>
          <a:p>
            <a:pPr algn="ctr"/>
            <a:r>
              <a:rPr lang="en-US" sz="4000"/>
              <a:t>ĐẶC ĐIỂM ĐIỀU TRỊ</a:t>
            </a:r>
            <a:endParaRPr lang="en-US" sz="4000" dirty="0"/>
          </a:p>
        </p:txBody>
      </p:sp>
    </p:spTree>
    <p:extLst>
      <p:ext uri="{BB962C8B-B14F-4D97-AF65-F5344CB8AC3E}">
        <p14:creationId xmlns:p14="http://schemas.microsoft.com/office/powerpoint/2010/main" val="2913458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vm1">
            <a:hlinkClick r:id="" action="ppaction://media"/>
            <a:extLst>
              <a:ext uri="{FF2B5EF4-FFF2-40B4-BE49-F238E27FC236}">
                <a16:creationId xmlns:a16="http://schemas.microsoft.com/office/drawing/2014/main" id="{51D8D1EB-32AD-93DF-4700-950258EACA9A}"/>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6"/>
          <a:stretch>
            <a:fillRect/>
          </a:stretch>
        </p:blipFill>
        <p:spPr>
          <a:xfrm>
            <a:off x="1626252" y="1365511"/>
            <a:ext cx="3493248" cy="3561166"/>
          </a:xfrm>
        </p:spPr>
      </p:pic>
      <p:sp>
        <p:nvSpPr>
          <p:cNvPr id="4" name="Title 1">
            <a:extLst>
              <a:ext uri="{FF2B5EF4-FFF2-40B4-BE49-F238E27FC236}">
                <a16:creationId xmlns:a16="http://schemas.microsoft.com/office/drawing/2014/main" id="{211FB965-C6A0-2AF4-D230-94E4BEC0183D}"/>
              </a:ext>
            </a:extLst>
          </p:cNvPr>
          <p:cNvSpPr txBox="1">
            <a:spLocks/>
          </p:cNvSpPr>
          <p:nvPr/>
        </p:nvSpPr>
        <p:spPr>
          <a:xfrm>
            <a:off x="838200" y="60326"/>
            <a:ext cx="10515600" cy="586459"/>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600" b="1" kern="1200">
                <a:solidFill>
                  <a:srgbClr val="0D509F"/>
                </a:solidFill>
                <a:latin typeface="Arial" panose="020B0604020202020204" pitchFamily="34" charset="0"/>
                <a:ea typeface="+mj-ea"/>
                <a:cs typeface="Arial" panose="020B0604020202020204" pitchFamily="34" charset="0"/>
              </a:defRPr>
            </a:lvl1pPr>
          </a:lstStyle>
          <a:p>
            <a:pPr algn="ctr"/>
            <a:r>
              <a:rPr lang="en-US" dirty="0"/>
              <a:t>Rosales, Nam, 59 </a:t>
            </a:r>
            <a:r>
              <a:rPr lang="en-US" dirty="0" err="1"/>
              <a:t>tuổi</a:t>
            </a:r>
            <a:endParaRPr lang="en-US" dirty="0"/>
          </a:p>
        </p:txBody>
      </p:sp>
      <p:pic>
        <p:nvPicPr>
          <p:cNvPr id="7" name="avm2">
            <a:hlinkClick r:id="" action="ppaction://media"/>
            <a:extLst>
              <a:ext uri="{FF2B5EF4-FFF2-40B4-BE49-F238E27FC236}">
                <a16:creationId xmlns:a16="http://schemas.microsoft.com/office/drawing/2014/main" id="{8309CD3A-5AC8-13B6-E9E8-F3AD3AFC710A}"/>
              </a:ext>
            </a:extLst>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7185932" y="1365511"/>
            <a:ext cx="3421734" cy="3522373"/>
          </a:xfrm>
          <a:prstGeom prst="rect">
            <a:avLst/>
          </a:prstGeom>
        </p:spPr>
      </p:pic>
    </p:spTree>
    <p:extLst>
      <p:ext uri="{BB962C8B-B14F-4D97-AF65-F5344CB8AC3E}">
        <p14:creationId xmlns:p14="http://schemas.microsoft.com/office/powerpoint/2010/main" val="260547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4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988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6"/>
                </p:tgtEl>
              </p:cMediaNode>
            </p:video>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6"/>
                                        </p:tgtEl>
                                      </p:cBhvr>
                                    </p:cmd>
                                  </p:childTnLst>
                                </p:cTn>
                              </p:par>
                            </p:childTnLst>
                          </p:cTn>
                        </p:par>
                      </p:childTnLst>
                    </p:cTn>
                  </p:par>
                </p:childTnLst>
              </p:cTn>
              <p:nextCondLst>
                <p:cond evt="onClick" delay="0">
                  <p:tgtEl>
                    <p:spTgt spid="6"/>
                  </p:tgtEl>
                </p:cond>
              </p:nextCondLst>
            </p:seq>
            <p:video>
              <p:cMediaNode vol="80000">
                <p:cTn id="17" fill="hold" display="0">
                  <p:stCondLst>
                    <p:cond delay="indefinite"/>
                  </p:stCondLst>
                </p:cTn>
                <p:tgtEl>
                  <p:spTgt spid="7"/>
                </p:tgtEl>
              </p:cMediaNode>
            </p:video>
            <p:seq concurrent="1" nextAc="seek">
              <p:cTn id="18" restart="whenNotActive" fill="hold" evtFilter="cancelBubble" nodeType="interactiveSeq">
                <p:stCondLst>
                  <p:cond evt="onClick" delay="0">
                    <p:tgtEl>
                      <p:spTgt spid="7"/>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88ACF-FA92-C7B9-1579-E4DF5CC524F3}"/>
              </a:ext>
            </a:extLst>
          </p:cNvPr>
          <p:cNvSpPr>
            <a:spLocks noGrp="1"/>
          </p:cNvSpPr>
          <p:nvPr>
            <p:ph type="title"/>
          </p:nvPr>
        </p:nvSpPr>
        <p:spPr/>
        <p:txBody>
          <a:bodyPr/>
          <a:lstStyle/>
          <a:p>
            <a:r>
              <a:rPr lang="en-US" dirty="0"/>
              <a:t>Rosales, Nam, 59 </a:t>
            </a:r>
            <a:r>
              <a:rPr lang="en-US" dirty="0" err="1"/>
              <a:t>tuổi</a:t>
            </a:r>
            <a:br>
              <a:rPr lang="en-US" dirty="0"/>
            </a:br>
            <a:endParaRPr lang="en-US" dirty="0"/>
          </a:p>
        </p:txBody>
      </p:sp>
      <p:pic>
        <p:nvPicPr>
          <p:cNvPr id="4" name="avm3">
            <a:hlinkClick r:id="" action="ppaction://media"/>
            <a:extLst>
              <a:ext uri="{FF2B5EF4-FFF2-40B4-BE49-F238E27FC236}">
                <a16:creationId xmlns:a16="http://schemas.microsoft.com/office/drawing/2014/main" id="{7BD66623-5567-90CE-1859-DDAE2F386E10}"/>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8"/>
          <a:stretch>
            <a:fillRect/>
          </a:stretch>
        </p:blipFill>
        <p:spPr>
          <a:xfrm>
            <a:off x="533257" y="1072399"/>
            <a:ext cx="2703166" cy="3995546"/>
          </a:xfrm>
        </p:spPr>
      </p:pic>
      <p:pic>
        <p:nvPicPr>
          <p:cNvPr id="5" name="avm4">
            <a:hlinkClick r:id="" action="ppaction://media"/>
            <a:extLst>
              <a:ext uri="{FF2B5EF4-FFF2-40B4-BE49-F238E27FC236}">
                <a16:creationId xmlns:a16="http://schemas.microsoft.com/office/drawing/2014/main" id="{8EDD8BDA-5414-D79C-A520-982DFB20B3AA}"/>
              </a:ext>
            </a:extLst>
          </p:cNvPr>
          <p:cNvPicPr>
            <a:picLocks noChangeAspect="1"/>
          </p:cNvPicPr>
          <p:nvPr>
            <a:videoFile r:link="rId4"/>
            <p:extLst>
              <p:ext uri="{DAA4B4D4-6D71-4841-9C94-3DE7FCFB9230}">
                <p14:media xmlns:p14="http://schemas.microsoft.com/office/powerpoint/2010/main" r:embed="rId3"/>
              </p:ext>
            </p:extLst>
          </p:nvPr>
        </p:nvPicPr>
        <p:blipFill>
          <a:blip r:embed="rId9"/>
          <a:stretch>
            <a:fillRect/>
          </a:stretch>
        </p:blipFill>
        <p:spPr>
          <a:xfrm>
            <a:off x="4196485" y="1072399"/>
            <a:ext cx="2914650" cy="3995546"/>
          </a:xfrm>
          <a:prstGeom prst="rect">
            <a:avLst/>
          </a:prstGeom>
        </p:spPr>
      </p:pic>
      <p:pic>
        <p:nvPicPr>
          <p:cNvPr id="6" name="avm5">
            <a:hlinkClick r:id="" action="ppaction://media"/>
            <a:extLst>
              <a:ext uri="{FF2B5EF4-FFF2-40B4-BE49-F238E27FC236}">
                <a16:creationId xmlns:a16="http://schemas.microsoft.com/office/drawing/2014/main" id="{60639504-96CE-0CDE-7C2D-4F844DE3C835}"/>
              </a:ext>
            </a:extLst>
          </p:cNvPr>
          <p:cNvPicPr>
            <a:picLocks noChangeAspect="1"/>
          </p:cNvPicPr>
          <p:nvPr>
            <a:videoFile r:link="rId6"/>
            <p:extLst>
              <p:ext uri="{DAA4B4D4-6D71-4841-9C94-3DE7FCFB9230}">
                <p14:media xmlns:p14="http://schemas.microsoft.com/office/powerpoint/2010/main" r:embed="rId5"/>
              </p:ext>
            </p:extLst>
          </p:nvPr>
        </p:nvPicPr>
        <p:blipFill>
          <a:blip r:embed="rId10"/>
          <a:stretch>
            <a:fillRect/>
          </a:stretch>
        </p:blipFill>
        <p:spPr>
          <a:xfrm>
            <a:off x="7995516" y="1072399"/>
            <a:ext cx="3233853" cy="3995546"/>
          </a:xfrm>
          <a:prstGeom prst="rect">
            <a:avLst/>
          </a:prstGeom>
        </p:spPr>
      </p:pic>
    </p:spTree>
    <p:extLst>
      <p:ext uri="{BB962C8B-B14F-4D97-AF65-F5344CB8AC3E}">
        <p14:creationId xmlns:p14="http://schemas.microsoft.com/office/powerpoint/2010/main" val="9679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44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6641"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97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4"/>
                </p:tgtEl>
              </p:cMediaNode>
            </p:video>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4"/>
                                        </p:tgtEl>
                                      </p:cBhvr>
                                    </p:cmd>
                                  </p:childTnLst>
                                </p:cTn>
                              </p:par>
                            </p:childTnLst>
                          </p:cTn>
                        </p:par>
                      </p:childTnLst>
                    </p:cTn>
                  </p:par>
                </p:childTnLst>
              </p:cTn>
              <p:nextCondLst>
                <p:cond evt="onClick" delay="0">
                  <p:tgtEl>
                    <p:spTgt spid="4"/>
                  </p:tgtEl>
                </p:cond>
              </p:nextCondLst>
            </p:seq>
            <p:video>
              <p:cMediaNode vol="80000">
                <p:cTn id="21" fill="hold" display="0">
                  <p:stCondLst>
                    <p:cond delay="indefinite"/>
                  </p:stCondLst>
                </p:cTn>
                <p:tgtEl>
                  <p:spTgt spid="5"/>
                </p:tgtEl>
              </p:cMediaNode>
            </p:video>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5"/>
                                        </p:tgtEl>
                                      </p:cBhvr>
                                    </p:cmd>
                                  </p:childTnLst>
                                </p:cTn>
                              </p:par>
                            </p:childTnLst>
                          </p:cTn>
                        </p:par>
                      </p:childTnLst>
                    </p:cTn>
                  </p:par>
                </p:childTnLst>
              </p:cTn>
              <p:nextCondLst>
                <p:cond evt="onClick" delay="0">
                  <p:tgtEl>
                    <p:spTgt spid="5"/>
                  </p:tgtEl>
                </p:cond>
              </p:nextCondLst>
            </p:seq>
            <p:video>
              <p:cMediaNode vol="80000">
                <p:cTn id="27" fill="hold" display="0">
                  <p:stCondLst>
                    <p:cond delay="indefinite"/>
                  </p:stCondLst>
                </p:cTn>
                <p:tgtEl>
                  <p:spTgt spid="6"/>
                </p:tgtEl>
              </p:cMediaNode>
            </p:video>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AF223-B295-AA2F-D4B4-EC9F30EC1BFC}"/>
              </a:ext>
            </a:extLst>
          </p:cNvPr>
          <p:cNvSpPr>
            <a:spLocks noGrp="1"/>
          </p:cNvSpPr>
          <p:nvPr>
            <p:ph type="title"/>
          </p:nvPr>
        </p:nvSpPr>
        <p:spPr/>
        <p:txBody>
          <a:bodyPr/>
          <a:lstStyle/>
          <a:p>
            <a:pPr algn="ctr"/>
            <a:r>
              <a:rPr lang="en-US" dirty="0"/>
              <a:t>Rosales, Nam, 59 </a:t>
            </a:r>
            <a:r>
              <a:rPr lang="en-US" dirty="0" err="1"/>
              <a:t>tuổi</a:t>
            </a:r>
            <a:br>
              <a:rPr lang="en-US" dirty="0"/>
            </a:br>
            <a:endParaRPr lang="en-US" dirty="0"/>
          </a:p>
        </p:txBody>
      </p:sp>
      <p:pic>
        <p:nvPicPr>
          <p:cNvPr id="4" name="avm2">
            <a:hlinkClick r:id="" action="ppaction://media"/>
            <a:extLst>
              <a:ext uri="{FF2B5EF4-FFF2-40B4-BE49-F238E27FC236}">
                <a16:creationId xmlns:a16="http://schemas.microsoft.com/office/drawing/2014/main" id="{BB602287-1EFC-5565-3569-47B5FE996010}"/>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6"/>
          <a:stretch>
            <a:fillRect/>
          </a:stretch>
        </p:blipFill>
        <p:spPr>
          <a:xfrm>
            <a:off x="965884" y="1121671"/>
            <a:ext cx="4254510" cy="4380466"/>
          </a:xfrm>
          <a:prstGeom prst="rect">
            <a:avLst/>
          </a:prstGeom>
        </p:spPr>
      </p:pic>
      <p:pic>
        <p:nvPicPr>
          <p:cNvPr id="5" name="avm5">
            <a:hlinkClick r:id="" action="ppaction://media"/>
            <a:extLst>
              <a:ext uri="{FF2B5EF4-FFF2-40B4-BE49-F238E27FC236}">
                <a16:creationId xmlns:a16="http://schemas.microsoft.com/office/drawing/2014/main" id="{B6B04CAC-D704-D906-3318-D0FA7C52B271}"/>
              </a:ext>
            </a:extLst>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6194424" y="1121670"/>
            <a:ext cx="3797473" cy="4349563"/>
          </a:xfrm>
          <a:prstGeom prst="rect">
            <a:avLst/>
          </a:prstGeom>
        </p:spPr>
      </p:pic>
    </p:spTree>
    <p:extLst>
      <p:ext uri="{BB962C8B-B14F-4D97-AF65-F5344CB8AC3E}">
        <p14:creationId xmlns:p14="http://schemas.microsoft.com/office/powerpoint/2010/main" val="182627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882"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97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4"/>
                                        </p:tgtEl>
                                      </p:cBhvr>
                                    </p:cmd>
                                  </p:childTnLst>
                                </p:cTn>
                              </p:par>
                            </p:childTnLst>
                          </p:cTn>
                        </p:par>
                      </p:childTnLst>
                    </p:cTn>
                  </p:par>
                </p:childTnLst>
              </p:cTn>
              <p:nextCondLst>
                <p:cond evt="onClick" delay="0">
                  <p:tgtEl>
                    <p:spTgt spid="4"/>
                  </p:tgtEl>
                </p:cond>
              </p:nextCondLst>
            </p:seq>
            <p:video>
              <p:cMediaNode vol="80000">
                <p:cTn id="16" fill="hold" display="0">
                  <p:stCondLst>
                    <p:cond delay="indefinite"/>
                  </p:stCondLst>
                </p:cTn>
                <p:tgtEl>
                  <p:spTgt spid="4"/>
                </p:tgtEl>
              </p:cMediaNode>
            </p:video>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5"/>
                                        </p:tgtEl>
                                      </p:cBhvr>
                                    </p:cmd>
                                  </p:childTnLst>
                                </p:cTn>
                              </p:par>
                            </p:childTnLst>
                          </p:cTn>
                        </p:par>
                      </p:childTnLst>
                    </p:cTn>
                  </p:par>
                </p:childTnLst>
              </p:cTn>
              <p:nextCondLst>
                <p:cond evt="onClick" delay="0">
                  <p:tgtEl>
                    <p:spTgt spid="5"/>
                  </p:tgtEl>
                </p:cond>
              </p:nextCondLst>
            </p:seq>
            <p:video>
              <p:cMediaNode vol="80000">
                <p:cTn id="22" fill="hold" display="0">
                  <p:stCondLst>
                    <p:cond delay="indefinite"/>
                  </p:stCondLst>
                </p:cTn>
                <p:tgtEl>
                  <p:spTgt spid="5"/>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itle 1"/>
          <p:cNvSpPr txBox="1">
            <a:spLocks/>
          </p:cNvSpPr>
          <p:nvPr/>
        </p:nvSpPr>
        <p:spPr>
          <a:xfrm>
            <a:off x="838200" y="190954"/>
            <a:ext cx="10515600" cy="578304"/>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600" b="1" kern="1200">
                <a:solidFill>
                  <a:srgbClr val="0D509F"/>
                </a:solidFill>
                <a:latin typeface="Arial" panose="020B0604020202020204" pitchFamily="34" charset="0"/>
                <a:ea typeface="+mj-ea"/>
                <a:cs typeface="Arial" panose="020B0604020202020204" pitchFamily="34" charset="0"/>
              </a:defRPr>
            </a:lvl1pPr>
          </a:lstStyle>
          <a:p>
            <a:pPr algn="ctr"/>
            <a:r>
              <a:rPr lang="en-US"/>
              <a:t>KẾT QUẢ ĐIỀU TRỊ TRÊN LÂM SÀNG</a:t>
            </a:r>
            <a:endParaRPr lang="en-US" dirty="0"/>
          </a:p>
        </p:txBody>
      </p:sp>
      <p:graphicFrame>
        <p:nvGraphicFramePr>
          <p:cNvPr id="5" name="Content Placeholder 3">
            <a:extLst>
              <a:ext uri="{FF2B5EF4-FFF2-40B4-BE49-F238E27FC236}">
                <a16:creationId xmlns:a16="http://schemas.microsoft.com/office/drawing/2014/main" id="{7B712096-846E-4054-B7C5-D4A529F41C75}"/>
              </a:ext>
            </a:extLst>
          </p:cNvPr>
          <p:cNvGraphicFramePr>
            <a:graphicFrameLocks/>
          </p:cNvGraphicFramePr>
          <p:nvPr>
            <p:extLst>
              <p:ext uri="{D42A27DB-BD31-4B8C-83A1-F6EECF244321}">
                <p14:modId xmlns:p14="http://schemas.microsoft.com/office/powerpoint/2010/main" val="1148551436"/>
              </p:ext>
            </p:extLst>
          </p:nvPr>
        </p:nvGraphicFramePr>
        <p:xfrm>
          <a:off x="2365642" y="1020588"/>
          <a:ext cx="6713466" cy="4807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9946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200000"/>
              </a:lnSpc>
            </a:pPr>
            <a:r>
              <a:rPr lang="en-US" b="1" dirty="0" err="1"/>
              <a:t>Không</a:t>
            </a:r>
            <a:r>
              <a:rPr lang="en-US" b="1" dirty="0"/>
              <a:t> biến </a:t>
            </a:r>
            <a:r>
              <a:rPr lang="en-US" b="1" dirty="0" err="1"/>
              <a:t>chứng</a:t>
            </a:r>
            <a:r>
              <a:rPr lang="en-US" b="1" dirty="0"/>
              <a:t> </a:t>
            </a:r>
            <a:r>
              <a:rPr lang="en-US" b="1" dirty="0" err="1"/>
              <a:t>nặng</a:t>
            </a:r>
            <a:endParaRPr lang="en-US" b="1" dirty="0"/>
          </a:p>
          <a:p>
            <a:pPr>
              <a:lnSpc>
                <a:spcPct val="200000"/>
              </a:lnSpc>
            </a:pPr>
            <a:r>
              <a:rPr lang="en-US" b="1" dirty="0" err="1"/>
              <a:t>Không</a:t>
            </a:r>
            <a:r>
              <a:rPr lang="en-US" b="1" dirty="0"/>
              <a:t> biến </a:t>
            </a:r>
            <a:r>
              <a:rPr lang="en-US" b="1" dirty="0" err="1"/>
              <a:t>chứng</a:t>
            </a:r>
            <a:r>
              <a:rPr lang="en-US" b="1" dirty="0"/>
              <a:t> </a:t>
            </a:r>
            <a:r>
              <a:rPr lang="en-US" b="1" dirty="0" err="1"/>
              <a:t>liên</a:t>
            </a:r>
            <a:r>
              <a:rPr lang="en-US" b="1" dirty="0"/>
              <a:t> </a:t>
            </a:r>
            <a:r>
              <a:rPr lang="en-US" b="1" dirty="0" err="1"/>
              <a:t>quan</a:t>
            </a:r>
            <a:r>
              <a:rPr lang="en-US" b="1" dirty="0"/>
              <a:t> </a:t>
            </a:r>
            <a:r>
              <a:rPr lang="en-US" b="1" dirty="0" err="1"/>
              <a:t>thủ</a:t>
            </a:r>
            <a:r>
              <a:rPr lang="en-US" b="1" dirty="0"/>
              <a:t> thuật</a:t>
            </a:r>
          </a:p>
          <a:p>
            <a:pPr>
              <a:lnSpc>
                <a:spcPct val="200000"/>
              </a:lnSpc>
            </a:pPr>
            <a:r>
              <a:rPr lang="en-US" b="1" dirty="0"/>
              <a:t>Biến </a:t>
            </a:r>
            <a:r>
              <a:rPr lang="en-US" b="1" dirty="0" err="1"/>
              <a:t>chứng</a:t>
            </a:r>
            <a:r>
              <a:rPr lang="en-US" b="1" dirty="0"/>
              <a:t> </a:t>
            </a:r>
            <a:r>
              <a:rPr lang="en-US" b="1" dirty="0" err="1"/>
              <a:t>kiểm</a:t>
            </a:r>
            <a:r>
              <a:rPr lang="en-US" b="1" dirty="0"/>
              <a:t> </a:t>
            </a:r>
            <a:r>
              <a:rPr lang="en-US" b="1" dirty="0" err="1"/>
              <a:t>soát</a:t>
            </a:r>
            <a:r>
              <a:rPr lang="en-US" b="1" dirty="0"/>
              <a:t> được: 1 </a:t>
            </a:r>
            <a:r>
              <a:rPr lang="en-US" b="1" dirty="0" err="1"/>
              <a:t>trường</a:t>
            </a:r>
            <a:r>
              <a:rPr lang="en-US" b="1" dirty="0"/>
              <a:t> </a:t>
            </a:r>
            <a:r>
              <a:rPr lang="en-US" b="1" dirty="0" err="1"/>
              <a:t>hợp</a:t>
            </a:r>
            <a:r>
              <a:rPr lang="en-US" b="1" dirty="0"/>
              <a:t> </a:t>
            </a:r>
            <a:r>
              <a:rPr lang="en-US" b="1" dirty="0" err="1"/>
              <a:t>tiểu</a:t>
            </a:r>
            <a:r>
              <a:rPr lang="en-US" b="1" dirty="0"/>
              <a:t> </a:t>
            </a:r>
            <a:r>
              <a:rPr lang="en-US" b="1" dirty="0" err="1"/>
              <a:t>máu</a:t>
            </a:r>
            <a:r>
              <a:rPr lang="en-US" b="1" dirty="0"/>
              <a:t> </a:t>
            </a:r>
          </a:p>
        </p:txBody>
      </p:sp>
      <p:sp>
        <p:nvSpPr>
          <p:cNvPr id="4" name="Title 1"/>
          <p:cNvSpPr txBox="1">
            <a:spLocks/>
          </p:cNvSpPr>
          <p:nvPr/>
        </p:nvSpPr>
        <p:spPr>
          <a:xfrm>
            <a:off x="923925" y="164226"/>
            <a:ext cx="10515600" cy="528853"/>
          </a:xfrm>
          <a:prstGeom prst="rect">
            <a:avLst/>
          </a:prstGeom>
        </p:spPr>
        <p:txBody>
          <a:bodyPr vert="horz" lIns="91440" tIns="45720" rIns="91440" bIns="45720" rtlCol="0" anchor="t">
            <a:normAutofit fontScale="90000" lnSpcReduction="20000"/>
          </a:bodyPr>
          <a:lstStyle>
            <a:lvl1pPr algn="l" defTabSz="914400" rtl="0" eaLnBrk="1" latinLnBrk="0" hangingPunct="1">
              <a:lnSpc>
                <a:spcPct val="90000"/>
              </a:lnSpc>
              <a:spcBef>
                <a:spcPct val="0"/>
              </a:spcBef>
              <a:buNone/>
              <a:defRPr sz="3600" b="1" kern="1200">
                <a:solidFill>
                  <a:srgbClr val="0D509F"/>
                </a:solidFill>
                <a:latin typeface="Arial" panose="020B0604020202020204" pitchFamily="34" charset="0"/>
                <a:ea typeface="+mj-ea"/>
                <a:cs typeface="Arial" panose="020B0604020202020204" pitchFamily="34" charset="0"/>
              </a:defRPr>
            </a:lvl1pPr>
          </a:lstStyle>
          <a:p>
            <a:pPr algn="ctr"/>
            <a:r>
              <a:rPr lang="en-US" sz="4000" dirty="0"/>
              <a:t>BIẾN CHỨNG</a:t>
            </a:r>
          </a:p>
        </p:txBody>
      </p:sp>
    </p:spTree>
    <p:extLst>
      <p:ext uri="{BB962C8B-B14F-4D97-AF65-F5344CB8AC3E}">
        <p14:creationId xmlns:p14="http://schemas.microsoft.com/office/powerpoint/2010/main" val="3511675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Title 1"/>
          <p:cNvSpPr txBox="1">
            <a:spLocks/>
          </p:cNvSpPr>
          <p:nvPr/>
        </p:nvSpPr>
        <p:spPr>
          <a:xfrm>
            <a:off x="838200" y="317225"/>
            <a:ext cx="10515600" cy="85407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rgbClr val="0D509F"/>
                </a:solidFill>
                <a:latin typeface="Arial" panose="020B0604020202020204" pitchFamily="34" charset="0"/>
                <a:ea typeface="+mj-ea"/>
                <a:cs typeface="Arial" panose="020B0604020202020204" pitchFamily="34" charset="0"/>
              </a:defRPr>
            </a:lvl1pPr>
          </a:lstStyle>
          <a:p>
            <a:pPr algn="ctr"/>
            <a:r>
              <a:rPr lang="en-US" sz="4000"/>
              <a:t>ĐÁNH GIÁ BIẾN CHỨNG ĐIỀU TRỊ</a:t>
            </a:r>
            <a:endParaRPr lang="en-US" sz="4000" dirty="0"/>
          </a:p>
        </p:txBody>
      </p:sp>
      <p:sp>
        <p:nvSpPr>
          <p:cNvPr id="5" name="Content Placeholder 2"/>
          <p:cNvSpPr txBox="1">
            <a:spLocks/>
          </p:cNvSpPr>
          <p:nvPr/>
        </p:nvSpPr>
        <p:spPr>
          <a:xfrm>
            <a:off x="627216" y="1731822"/>
            <a:ext cx="10937568" cy="50287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buFont typeface="Wingdings" panose="05000000000000000000" pitchFamily="2" charset="2"/>
              <a:buChar char="Ø"/>
            </a:pPr>
            <a:r>
              <a:rPr lang="en-US" b="1" dirty="0">
                <a:solidFill>
                  <a:srgbClr val="FF0000"/>
                </a:solidFill>
              </a:rPr>
              <a:t>ISR: BC </a:t>
            </a:r>
            <a:r>
              <a:rPr lang="en-US" b="1" dirty="0" err="1">
                <a:solidFill>
                  <a:srgbClr val="FF0000"/>
                </a:solidFill>
              </a:rPr>
              <a:t>phụ</a:t>
            </a:r>
            <a:r>
              <a:rPr lang="en-US" b="1" dirty="0">
                <a:solidFill>
                  <a:srgbClr val="FF0000"/>
                </a:solidFill>
              </a:rPr>
              <a:t>: 5% -28%, BC chính: 1%-11%.</a:t>
            </a:r>
          </a:p>
          <a:p>
            <a:pPr algn="just">
              <a:lnSpc>
                <a:spcPct val="150000"/>
              </a:lnSpc>
              <a:buFont typeface="Wingdings" panose="05000000000000000000" pitchFamily="2" charset="2"/>
              <a:buChar char="Ø"/>
            </a:pPr>
            <a:r>
              <a:rPr lang="en-US" b="1" i="1" dirty="0"/>
              <a:t>DD Đ-TM: </a:t>
            </a:r>
          </a:p>
          <a:p>
            <a:pPr algn="just">
              <a:lnSpc>
                <a:spcPct val="150000"/>
              </a:lnSpc>
            </a:pPr>
            <a:r>
              <a:rPr lang="en-US" b="1" dirty="0" err="1"/>
              <a:t>Yajing</a:t>
            </a:r>
            <a:r>
              <a:rPr lang="en-US" b="1" dirty="0"/>
              <a:t>(*): </a:t>
            </a:r>
            <a:r>
              <a:rPr lang="en-US" b="1" dirty="0" err="1"/>
              <a:t>tổn</a:t>
            </a:r>
            <a:r>
              <a:rPr lang="en-US" b="1" dirty="0"/>
              <a:t> </a:t>
            </a:r>
            <a:r>
              <a:rPr lang="en-US" b="1" dirty="0" err="1"/>
              <a:t>thương</a:t>
            </a:r>
            <a:r>
              <a:rPr lang="en-US" b="1" dirty="0"/>
              <a:t> da 15,5%, TTTK </a:t>
            </a:r>
            <a:r>
              <a:rPr lang="en-US" b="1" dirty="0" err="1"/>
              <a:t>tạm</a:t>
            </a:r>
            <a:r>
              <a:rPr lang="en-US" b="1" dirty="0"/>
              <a:t> thời 2,3%, </a:t>
            </a:r>
            <a:r>
              <a:rPr lang="en-US" b="1" dirty="0" err="1"/>
              <a:t>vĩnh</a:t>
            </a:r>
            <a:r>
              <a:rPr lang="en-US" b="1" dirty="0"/>
              <a:t> </a:t>
            </a:r>
            <a:r>
              <a:rPr lang="en-US" b="1" dirty="0" err="1"/>
              <a:t>viễn</a:t>
            </a:r>
            <a:r>
              <a:rPr lang="en-US" b="1" dirty="0"/>
              <a:t> 0,57%. </a:t>
            </a:r>
          </a:p>
          <a:p>
            <a:pPr algn="just">
              <a:lnSpc>
                <a:spcPct val="150000"/>
              </a:lnSpc>
            </a:pPr>
            <a:r>
              <a:rPr lang="en-US" b="1" dirty="0" err="1"/>
              <a:t>Chúng</a:t>
            </a:r>
            <a:r>
              <a:rPr lang="en-US" b="1" dirty="0"/>
              <a:t> </a:t>
            </a:r>
            <a:r>
              <a:rPr lang="en-US" b="1" dirty="0" err="1"/>
              <a:t>tôi</a:t>
            </a:r>
            <a:r>
              <a:rPr lang="en-US" b="1" dirty="0"/>
              <a:t>: 1 </a:t>
            </a:r>
            <a:r>
              <a:rPr lang="en-US" b="1" dirty="0" err="1"/>
              <a:t>trường</a:t>
            </a:r>
            <a:r>
              <a:rPr lang="en-US" b="1" dirty="0"/>
              <a:t> </a:t>
            </a:r>
            <a:r>
              <a:rPr lang="en-US" b="1" dirty="0" err="1"/>
              <a:t>hợp</a:t>
            </a:r>
            <a:r>
              <a:rPr lang="en-US" b="1" dirty="0"/>
              <a:t> </a:t>
            </a:r>
            <a:r>
              <a:rPr lang="en-US" b="1" dirty="0" err="1"/>
              <a:t>tiểu</a:t>
            </a:r>
            <a:r>
              <a:rPr lang="en-US" b="1" dirty="0"/>
              <a:t> </a:t>
            </a:r>
            <a:r>
              <a:rPr lang="en-US" b="1" dirty="0" err="1"/>
              <a:t>máu</a:t>
            </a:r>
            <a:r>
              <a:rPr lang="en-US" b="1" dirty="0"/>
              <a:t>.</a:t>
            </a:r>
          </a:p>
        </p:txBody>
      </p:sp>
    </p:spTree>
    <p:extLst>
      <p:ext uri="{BB962C8B-B14F-4D97-AF65-F5344CB8AC3E}">
        <p14:creationId xmlns:p14="http://schemas.microsoft.com/office/powerpoint/2010/main" val="2938681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5008" y="80206"/>
            <a:ext cx="10515600" cy="55710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rgbClr val="0D509F"/>
                </a:solidFill>
                <a:latin typeface="Arial" panose="020B0604020202020204" pitchFamily="34" charset="0"/>
                <a:ea typeface="+mj-ea"/>
                <a:cs typeface="Arial" panose="020B0604020202020204" pitchFamily="34" charset="0"/>
              </a:defRPr>
            </a:lvl1pPr>
          </a:lstStyle>
          <a:p>
            <a:pPr algn="ctr"/>
            <a:r>
              <a:rPr lang="en-US" dirty="0"/>
              <a:t>KẾT LUẬN</a:t>
            </a:r>
          </a:p>
        </p:txBody>
      </p:sp>
      <p:sp>
        <p:nvSpPr>
          <p:cNvPr id="5" name="Content Placeholder 2"/>
          <p:cNvSpPr txBox="1">
            <a:spLocks/>
          </p:cNvSpPr>
          <p:nvPr/>
        </p:nvSpPr>
        <p:spPr>
          <a:xfrm>
            <a:off x="638848" y="712774"/>
            <a:ext cx="11208657" cy="44799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buFont typeface="Wingdings" panose="05000000000000000000" pitchFamily="2" charset="2"/>
              <a:buChar char="Ø"/>
            </a:pPr>
            <a:r>
              <a:rPr lang="en-US" b="1" i="1" u="sng" dirty="0" err="1">
                <a:solidFill>
                  <a:srgbClr val="002060"/>
                </a:solidFill>
              </a:rPr>
              <a:t>Kết</a:t>
            </a:r>
            <a:r>
              <a:rPr lang="en-US" b="1" i="1" u="sng" dirty="0">
                <a:solidFill>
                  <a:srgbClr val="002060"/>
                </a:solidFill>
              </a:rPr>
              <a:t> </a:t>
            </a:r>
            <a:r>
              <a:rPr lang="en-US" b="1" i="1" u="sng" dirty="0" err="1">
                <a:solidFill>
                  <a:srgbClr val="002060"/>
                </a:solidFill>
              </a:rPr>
              <a:t>quả</a:t>
            </a:r>
            <a:r>
              <a:rPr lang="en-US" b="1" i="1" u="sng" dirty="0">
                <a:solidFill>
                  <a:srgbClr val="002060"/>
                </a:solidFill>
              </a:rPr>
              <a:t> </a:t>
            </a:r>
            <a:r>
              <a:rPr lang="en-US" b="1" i="1" u="sng" dirty="0" err="1">
                <a:solidFill>
                  <a:srgbClr val="002060"/>
                </a:solidFill>
              </a:rPr>
              <a:t>trung</a:t>
            </a:r>
            <a:r>
              <a:rPr lang="en-US" b="1" i="1" u="sng" dirty="0">
                <a:solidFill>
                  <a:srgbClr val="002060"/>
                </a:solidFill>
              </a:rPr>
              <a:t> </a:t>
            </a:r>
            <a:r>
              <a:rPr lang="en-US" b="1" i="1" u="sng" dirty="0" err="1">
                <a:solidFill>
                  <a:srgbClr val="002060"/>
                </a:solidFill>
              </a:rPr>
              <a:t>hạn</a:t>
            </a:r>
            <a:r>
              <a:rPr lang="en-US" b="1" i="1" u="sng" dirty="0">
                <a:solidFill>
                  <a:srgbClr val="002060"/>
                </a:solidFill>
              </a:rPr>
              <a:t> điều </a:t>
            </a:r>
            <a:r>
              <a:rPr lang="en-US" b="1" i="1" u="sng" dirty="0" err="1">
                <a:solidFill>
                  <a:srgbClr val="002060"/>
                </a:solidFill>
              </a:rPr>
              <a:t>trị</a:t>
            </a:r>
            <a:r>
              <a:rPr lang="en-US" b="1" i="1" u="sng" dirty="0">
                <a:solidFill>
                  <a:srgbClr val="002060"/>
                </a:solidFill>
              </a:rPr>
              <a:t> Dd Đ-TM </a:t>
            </a:r>
            <a:r>
              <a:rPr lang="en-US" b="1" i="1" u="sng" dirty="0" err="1">
                <a:solidFill>
                  <a:srgbClr val="002060"/>
                </a:solidFill>
              </a:rPr>
              <a:t>vùng</a:t>
            </a:r>
            <a:r>
              <a:rPr lang="en-US" b="1" i="1" u="sng" dirty="0">
                <a:solidFill>
                  <a:srgbClr val="002060"/>
                </a:solidFill>
              </a:rPr>
              <a:t> </a:t>
            </a:r>
            <a:r>
              <a:rPr lang="en-US" b="1" i="1" u="sng" dirty="0" err="1">
                <a:solidFill>
                  <a:srgbClr val="002060"/>
                </a:solidFill>
              </a:rPr>
              <a:t>chậu</a:t>
            </a:r>
            <a:r>
              <a:rPr lang="en-US" b="1" i="1" u="sng" dirty="0">
                <a:solidFill>
                  <a:srgbClr val="002060"/>
                </a:solidFill>
              </a:rPr>
              <a:t> :</a:t>
            </a:r>
          </a:p>
          <a:p>
            <a:pPr lvl="1" algn="just">
              <a:lnSpc>
                <a:spcPct val="150000"/>
              </a:lnSpc>
            </a:pPr>
            <a:r>
              <a:rPr lang="en-US" sz="2800" b="1" dirty="0" err="1"/>
              <a:t>Cải</a:t>
            </a:r>
            <a:r>
              <a:rPr lang="en-US" sz="2800" b="1" dirty="0"/>
              <a:t> </a:t>
            </a:r>
            <a:r>
              <a:rPr lang="en-US" sz="2800" b="1" dirty="0" err="1"/>
              <a:t>thiện</a:t>
            </a:r>
            <a:r>
              <a:rPr lang="en-US" sz="2800" b="1" dirty="0"/>
              <a:t> </a:t>
            </a:r>
            <a:r>
              <a:rPr lang="en-US" sz="2800" b="1" dirty="0" err="1"/>
              <a:t>triệu</a:t>
            </a:r>
            <a:r>
              <a:rPr lang="en-US" sz="2800" b="1" dirty="0"/>
              <a:t> </a:t>
            </a:r>
            <a:r>
              <a:rPr lang="en-US" sz="2800" b="1" dirty="0" err="1"/>
              <a:t>chứng</a:t>
            </a:r>
            <a:r>
              <a:rPr lang="en-US" sz="2800" b="1" dirty="0"/>
              <a:t> lâm sàng </a:t>
            </a:r>
            <a:r>
              <a:rPr lang="en-US" sz="2800" b="1" dirty="0" err="1"/>
              <a:t>và</a:t>
            </a:r>
            <a:r>
              <a:rPr lang="en-US" sz="2800" b="1" dirty="0"/>
              <a:t> </a:t>
            </a:r>
            <a:r>
              <a:rPr lang="en-US" sz="2800" b="1" dirty="0" err="1"/>
              <a:t>hình</a:t>
            </a:r>
            <a:r>
              <a:rPr lang="en-US" sz="2800" b="1" dirty="0"/>
              <a:t> </a:t>
            </a:r>
            <a:r>
              <a:rPr lang="en-US" sz="2800" b="1" dirty="0" err="1"/>
              <a:t>ảnh</a:t>
            </a:r>
            <a:r>
              <a:rPr lang="en-US" sz="2800" b="1" dirty="0"/>
              <a:t> học ( CTscan)</a:t>
            </a:r>
          </a:p>
          <a:p>
            <a:pPr lvl="1" algn="just">
              <a:lnSpc>
                <a:spcPct val="150000"/>
              </a:lnSpc>
            </a:pPr>
            <a:r>
              <a:rPr lang="en-US" sz="2800" b="1" dirty="0"/>
              <a:t>Biến </a:t>
            </a:r>
            <a:r>
              <a:rPr lang="en-US" sz="2800" b="1" dirty="0" err="1"/>
              <a:t>chứng</a:t>
            </a:r>
            <a:r>
              <a:rPr lang="en-US" sz="2800" b="1" dirty="0"/>
              <a:t> </a:t>
            </a:r>
            <a:r>
              <a:rPr lang="en-US" sz="2800" b="1" dirty="0" err="1"/>
              <a:t>nhẹ</a:t>
            </a:r>
            <a:r>
              <a:rPr lang="en-US" sz="2800" b="1" dirty="0"/>
              <a:t>, </a:t>
            </a:r>
            <a:r>
              <a:rPr lang="en-US" sz="2800" b="1" dirty="0" err="1"/>
              <a:t>kiểm</a:t>
            </a:r>
            <a:r>
              <a:rPr lang="en-US" sz="2800" b="1" dirty="0"/>
              <a:t> </a:t>
            </a:r>
            <a:r>
              <a:rPr lang="en-US" sz="2800" b="1" dirty="0" err="1"/>
              <a:t>soát</a:t>
            </a:r>
            <a:r>
              <a:rPr lang="en-US" sz="2800" b="1" dirty="0"/>
              <a:t> được</a:t>
            </a:r>
          </a:p>
          <a:p>
            <a:pPr lvl="1" algn="just">
              <a:lnSpc>
                <a:spcPct val="150000"/>
              </a:lnSpc>
            </a:pPr>
            <a:r>
              <a:rPr lang="en-US" sz="2800" b="1" dirty="0" err="1"/>
              <a:t>Cải</a:t>
            </a:r>
            <a:r>
              <a:rPr lang="en-US" sz="2800" b="1" dirty="0"/>
              <a:t> </a:t>
            </a:r>
            <a:r>
              <a:rPr lang="en-US" sz="2800" b="1" dirty="0" err="1"/>
              <a:t>thiện</a:t>
            </a:r>
            <a:r>
              <a:rPr lang="en-US" sz="2800" b="1" dirty="0"/>
              <a:t> </a:t>
            </a:r>
            <a:r>
              <a:rPr lang="en-US" sz="2800" b="1" dirty="0" err="1"/>
              <a:t>chất</a:t>
            </a:r>
            <a:r>
              <a:rPr lang="en-US" sz="2800" b="1" dirty="0"/>
              <a:t> </a:t>
            </a:r>
            <a:r>
              <a:rPr lang="en-US" sz="2800" b="1" dirty="0" err="1"/>
              <a:t>lượng</a:t>
            </a:r>
            <a:r>
              <a:rPr lang="en-US" sz="2800" b="1" dirty="0"/>
              <a:t> </a:t>
            </a:r>
            <a:r>
              <a:rPr lang="en-US" sz="2800" b="1" dirty="0" err="1"/>
              <a:t>cuộc</a:t>
            </a:r>
            <a:r>
              <a:rPr lang="en-US" sz="2800" b="1" dirty="0"/>
              <a:t> </a:t>
            </a:r>
            <a:r>
              <a:rPr lang="en-US" sz="2800" b="1" dirty="0" err="1"/>
              <a:t>sống</a:t>
            </a:r>
            <a:endParaRPr lang="en-US" sz="2800" b="1" dirty="0"/>
          </a:p>
          <a:p>
            <a:pPr algn="just">
              <a:lnSpc>
                <a:spcPct val="150000"/>
              </a:lnSpc>
              <a:buFont typeface="Wingdings" panose="05000000000000000000" pitchFamily="2" charset="2"/>
              <a:buChar char="Ø"/>
            </a:pPr>
            <a:r>
              <a:rPr lang="en-US" b="1" i="1" u="sng" dirty="0">
                <a:solidFill>
                  <a:srgbClr val="002060"/>
                </a:solidFill>
              </a:rPr>
              <a:t>Các </a:t>
            </a:r>
            <a:r>
              <a:rPr lang="en-US" b="1" i="1" u="sng" dirty="0" err="1">
                <a:solidFill>
                  <a:srgbClr val="002060"/>
                </a:solidFill>
              </a:rPr>
              <a:t>phương</a:t>
            </a:r>
            <a:r>
              <a:rPr lang="en-US" b="1" i="1" u="sng" dirty="0">
                <a:solidFill>
                  <a:srgbClr val="002060"/>
                </a:solidFill>
              </a:rPr>
              <a:t> </a:t>
            </a:r>
            <a:r>
              <a:rPr lang="en-US" b="1" i="1" u="sng" dirty="0" err="1">
                <a:solidFill>
                  <a:srgbClr val="002060"/>
                </a:solidFill>
              </a:rPr>
              <a:t>pháp</a:t>
            </a:r>
            <a:r>
              <a:rPr lang="en-US" b="1" i="1" u="sng" dirty="0">
                <a:solidFill>
                  <a:srgbClr val="002060"/>
                </a:solidFill>
              </a:rPr>
              <a:t> đánh giá </a:t>
            </a:r>
            <a:r>
              <a:rPr lang="en-US" b="1" i="1" u="sng" dirty="0" err="1">
                <a:solidFill>
                  <a:srgbClr val="002060"/>
                </a:solidFill>
              </a:rPr>
              <a:t>hiệu</a:t>
            </a:r>
            <a:r>
              <a:rPr lang="en-US" b="1" i="1" u="sng" dirty="0">
                <a:solidFill>
                  <a:srgbClr val="002060"/>
                </a:solidFill>
              </a:rPr>
              <a:t> </a:t>
            </a:r>
            <a:r>
              <a:rPr lang="en-US" b="1" i="1" u="sng" dirty="0" err="1">
                <a:solidFill>
                  <a:srgbClr val="002060"/>
                </a:solidFill>
              </a:rPr>
              <a:t>quả</a:t>
            </a:r>
            <a:r>
              <a:rPr lang="en-US" b="1" i="1" u="sng" dirty="0">
                <a:solidFill>
                  <a:srgbClr val="002060"/>
                </a:solidFill>
              </a:rPr>
              <a:t> điều </a:t>
            </a:r>
            <a:r>
              <a:rPr lang="en-US" b="1" i="1" u="sng" dirty="0" err="1">
                <a:solidFill>
                  <a:srgbClr val="002060"/>
                </a:solidFill>
              </a:rPr>
              <a:t>trị</a:t>
            </a:r>
            <a:r>
              <a:rPr lang="en-US" b="1" i="1" u="sng" dirty="0">
                <a:solidFill>
                  <a:srgbClr val="002060"/>
                </a:solidFill>
              </a:rPr>
              <a:t>:</a:t>
            </a:r>
          </a:p>
          <a:p>
            <a:pPr lvl="1" algn="just">
              <a:lnSpc>
                <a:spcPct val="150000"/>
              </a:lnSpc>
            </a:pPr>
            <a:r>
              <a:rPr lang="en-US" sz="2800" b="1" dirty="0" err="1"/>
              <a:t>Kết</a:t>
            </a:r>
            <a:r>
              <a:rPr lang="en-US" sz="2800" b="1" dirty="0"/>
              <a:t> </a:t>
            </a:r>
            <a:r>
              <a:rPr lang="en-US" sz="2800" b="1" dirty="0" err="1"/>
              <a:t>hợp</a:t>
            </a:r>
            <a:r>
              <a:rPr lang="en-US" sz="2800" b="1" dirty="0"/>
              <a:t> nhiều </a:t>
            </a:r>
            <a:r>
              <a:rPr lang="en-US" sz="2800" b="1" dirty="0" err="1"/>
              <a:t>khía</a:t>
            </a:r>
            <a:r>
              <a:rPr lang="en-US" sz="2800" b="1" dirty="0"/>
              <a:t> </a:t>
            </a:r>
            <a:r>
              <a:rPr lang="en-US" sz="2800" b="1" dirty="0" err="1"/>
              <a:t>cạnh</a:t>
            </a:r>
            <a:r>
              <a:rPr lang="en-US" sz="2800" b="1" dirty="0"/>
              <a:t>: lâm sàng, </a:t>
            </a:r>
            <a:r>
              <a:rPr lang="en-US" sz="2800" b="1" dirty="0" err="1"/>
              <a:t>hình</a:t>
            </a:r>
            <a:r>
              <a:rPr lang="en-US" sz="2800" b="1" dirty="0"/>
              <a:t> </a:t>
            </a:r>
            <a:r>
              <a:rPr lang="en-US" sz="2800" b="1" dirty="0" err="1"/>
              <a:t>ảnh</a:t>
            </a:r>
            <a:r>
              <a:rPr lang="en-US" sz="2800" b="1" dirty="0"/>
              <a:t>, biến </a:t>
            </a:r>
            <a:r>
              <a:rPr lang="en-US" sz="2800" b="1" dirty="0" err="1"/>
              <a:t>chứng</a:t>
            </a:r>
            <a:endParaRPr lang="en-US" sz="2800" b="1" dirty="0"/>
          </a:p>
          <a:p>
            <a:pPr marL="0" indent="0" algn="just">
              <a:lnSpc>
                <a:spcPct val="150000"/>
              </a:lnSpc>
              <a:buFont typeface="Arial" panose="020B0604020202020204" pitchFamily="34" charset="0"/>
              <a:buNone/>
            </a:pPr>
            <a:endParaRPr lang="en-US" b="1" i="1" u="sng" dirty="0">
              <a:solidFill>
                <a:srgbClr val="002060"/>
              </a:solidFill>
            </a:endParaRPr>
          </a:p>
          <a:p>
            <a:pPr algn="just">
              <a:lnSpc>
                <a:spcPct val="150000"/>
              </a:lnSpc>
              <a:buFont typeface="Wingdings" panose="05000000000000000000" pitchFamily="2" charset="2"/>
              <a:buChar char="Ø"/>
            </a:pPr>
            <a:endParaRPr lang="en-US" b="1" i="1" u="sng" dirty="0">
              <a:solidFill>
                <a:srgbClr val="002060"/>
              </a:solidFill>
            </a:endParaRPr>
          </a:p>
        </p:txBody>
      </p:sp>
    </p:spTree>
    <p:extLst>
      <p:ext uri="{BB962C8B-B14F-4D97-AF65-F5344CB8AC3E}">
        <p14:creationId xmlns:p14="http://schemas.microsoft.com/office/powerpoint/2010/main" val="1365066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785937"/>
            <a:ext cx="12192000" cy="5072063"/>
          </a:xfrm>
          <a:prstGeom prst="rect">
            <a:avLst/>
          </a:prstGeom>
        </p:spPr>
      </p:pic>
      <p:sp>
        <p:nvSpPr>
          <p:cNvPr id="5" name="Title 1"/>
          <p:cNvSpPr txBox="1">
            <a:spLocks/>
          </p:cNvSpPr>
          <p:nvPr/>
        </p:nvSpPr>
        <p:spPr>
          <a:xfrm>
            <a:off x="628650" y="141772"/>
            <a:ext cx="11303000" cy="14005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rgbClr val="0D509F"/>
                </a:solidFill>
                <a:latin typeface="Arial" panose="020B0604020202020204" pitchFamily="34" charset="0"/>
                <a:ea typeface="+mj-ea"/>
                <a:cs typeface="Arial" panose="020B0604020202020204" pitchFamily="34" charset="0"/>
              </a:defRPr>
            </a:lvl1pPr>
          </a:lstStyle>
          <a:p>
            <a:pPr algn="ctr"/>
            <a:r>
              <a:rPr lang="en-US">
                <a:solidFill>
                  <a:srgbClr val="C00000"/>
                </a:solidFill>
                <a:latin typeface="Arial" charset="0"/>
                <a:ea typeface="Arial" charset="0"/>
                <a:cs typeface="Arial" charset="0"/>
              </a:rPr>
              <a:t>THANK FOR YOUR ATTENTION</a:t>
            </a:r>
            <a:endParaRPr lang="en-US" dirty="0">
              <a:solidFill>
                <a:srgbClr val="C00000"/>
              </a:solidFill>
              <a:latin typeface="Arial" charset="0"/>
              <a:ea typeface="Arial" charset="0"/>
              <a:cs typeface="Arial" charset="0"/>
            </a:endParaRPr>
          </a:p>
        </p:txBody>
      </p:sp>
    </p:spTree>
    <p:extLst>
      <p:ext uri="{BB962C8B-B14F-4D97-AF65-F5344CB8AC3E}">
        <p14:creationId xmlns:p14="http://schemas.microsoft.com/office/powerpoint/2010/main" val="3773194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34932" y="2879002"/>
            <a:ext cx="7730068" cy="2463464"/>
          </a:xfrm>
        </p:spPr>
        <p:txBody>
          <a:bodyPr/>
          <a:lstStyle/>
          <a:p>
            <a:r>
              <a:rPr lang="en-US"/>
              <a:t>XIN CHÂN THÀNH CẢM ƠN </a:t>
            </a:r>
            <a:endParaRPr lang="en-US">
              <a:solidFill>
                <a:srgbClr val="002060"/>
              </a:solidFill>
            </a:endParaRPr>
          </a:p>
        </p:txBody>
      </p:sp>
    </p:spTree>
    <p:extLst>
      <p:ext uri="{BB962C8B-B14F-4D97-AF65-F5344CB8AC3E}">
        <p14:creationId xmlns:p14="http://schemas.microsoft.com/office/powerpoint/2010/main" val="3323350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3367668" y="356839"/>
            <a:ext cx="4215162" cy="80288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ea typeface="Times New Roman" charset="0"/>
                <a:cs typeface="Times New Roman" charset="0"/>
              </a:rPr>
              <a:t>BẤT THƯỜNG MẠCH MÁU</a:t>
            </a:r>
            <a:endParaRPr lang="en-US" sz="2400" b="1" dirty="0">
              <a:solidFill>
                <a:schemeClr val="tx1"/>
              </a:solidFill>
              <a:ea typeface="Times New Roman" charset="0"/>
              <a:cs typeface="Times New Roman" charset="0"/>
            </a:endParaRPr>
          </a:p>
        </p:txBody>
      </p:sp>
      <p:sp>
        <p:nvSpPr>
          <p:cNvPr id="5" name="Rectangle 4"/>
          <p:cNvSpPr/>
          <p:nvPr/>
        </p:nvSpPr>
        <p:spPr>
          <a:xfrm>
            <a:off x="639666" y="1365910"/>
            <a:ext cx="2564780" cy="82292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Arial" charset="0"/>
                <a:ea typeface="Arial" charset="0"/>
                <a:cs typeface="Arial" charset="0"/>
              </a:rPr>
              <a:t>U</a:t>
            </a:r>
            <a:r>
              <a:rPr lang="vi-VN" sz="2400" b="1" dirty="0">
                <a:latin typeface="Arial" charset="0"/>
                <a:ea typeface="Arial" charset="0"/>
                <a:cs typeface="Arial" charset="0"/>
              </a:rPr>
              <a:t> </a:t>
            </a:r>
            <a:r>
              <a:rPr lang="vi-VN" sz="2400" b="1" dirty="0">
                <a:solidFill>
                  <a:schemeClr val="tx1"/>
                </a:solidFill>
                <a:latin typeface="Arial" charset="0"/>
                <a:ea typeface="Arial" charset="0"/>
                <a:cs typeface="Arial" charset="0"/>
              </a:rPr>
              <a:t>MÁU</a:t>
            </a:r>
            <a:endParaRPr lang="en-US" sz="2400" b="1" dirty="0">
              <a:solidFill>
                <a:schemeClr val="tx1"/>
              </a:solidFill>
              <a:latin typeface="Arial" charset="0"/>
              <a:ea typeface="Arial" charset="0"/>
              <a:cs typeface="Arial" charset="0"/>
            </a:endParaRPr>
          </a:p>
        </p:txBody>
      </p:sp>
      <p:cxnSp>
        <p:nvCxnSpPr>
          <p:cNvPr id="6" name="Straight Arrow Connector 5"/>
          <p:cNvCxnSpPr>
            <a:stCxn id="4" idx="3"/>
          </p:cNvCxnSpPr>
          <p:nvPr/>
        </p:nvCxnSpPr>
        <p:spPr>
          <a:xfrm>
            <a:off x="7582830" y="758283"/>
            <a:ext cx="1554066" cy="618819"/>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333893" y="1377102"/>
            <a:ext cx="3590692" cy="81173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ea typeface="Times New Roman" charset="0"/>
                <a:cs typeface="Times New Roman" charset="0"/>
              </a:rPr>
              <a:t>DỊ DẠNG MẠCH MÁU</a:t>
            </a:r>
            <a:endParaRPr lang="en-US" sz="2400" b="1" dirty="0">
              <a:solidFill>
                <a:schemeClr val="tx1"/>
              </a:solidFill>
              <a:ea typeface="Times New Roman" charset="0"/>
              <a:cs typeface="Times New Roman" charset="0"/>
            </a:endParaRPr>
          </a:p>
        </p:txBody>
      </p:sp>
      <p:sp>
        <p:nvSpPr>
          <p:cNvPr id="8" name="Rectangle 7"/>
          <p:cNvSpPr/>
          <p:nvPr/>
        </p:nvSpPr>
        <p:spPr>
          <a:xfrm>
            <a:off x="2451100" y="3346557"/>
            <a:ext cx="2655849" cy="269859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vi-VN" dirty="0"/>
          </a:p>
          <a:p>
            <a:pPr>
              <a:lnSpc>
                <a:spcPct val="150000"/>
              </a:lnSpc>
            </a:pPr>
            <a:endParaRPr lang="vi-VN" dirty="0"/>
          </a:p>
          <a:p>
            <a:pPr>
              <a:lnSpc>
                <a:spcPct val="150000"/>
              </a:lnSpc>
            </a:pPr>
            <a:r>
              <a:rPr lang="vi-VN" sz="2400" b="1" dirty="0">
                <a:solidFill>
                  <a:srgbClr val="C00000"/>
                </a:solidFill>
              </a:rPr>
              <a:t>Lưu lượng thấp</a:t>
            </a:r>
          </a:p>
          <a:p>
            <a:pPr>
              <a:lnSpc>
                <a:spcPct val="150000"/>
              </a:lnSpc>
            </a:pPr>
            <a:r>
              <a:rPr lang="vi-VN" sz="2400" b="1" dirty="0">
                <a:solidFill>
                  <a:schemeClr val="tx1"/>
                </a:solidFill>
              </a:rPr>
              <a:t>- Mao mạch</a:t>
            </a:r>
          </a:p>
          <a:p>
            <a:pPr>
              <a:lnSpc>
                <a:spcPct val="150000"/>
              </a:lnSpc>
            </a:pPr>
            <a:r>
              <a:rPr lang="vi-VN" sz="2400" b="1" dirty="0">
                <a:solidFill>
                  <a:schemeClr val="tx1"/>
                </a:solidFill>
              </a:rPr>
              <a:t>- Bạch mạch</a:t>
            </a:r>
          </a:p>
          <a:p>
            <a:pPr>
              <a:lnSpc>
                <a:spcPct val="150000"/>
              </a:lnSpc>
            </a:pPr>
            <a:r>
              <a:rPr lang="vi-VN" sz="2400" b="1" dirty="0">
                <a:solidFill>
                  <a:schemeClr val="tx1"/>
                </a:solidFill>
              </a:rPr>
              <a:t>- Tĩnh mạch</a:t>
            </a:r>
          </a:p>
          <a:p>
            <a:pPr algn="ctr"/>
            <a:endParaRPr lang="vi-VN" dirty="0"/>
          </a:p>
          <a:p>
            <a:pPr algn="ctr"/>
            <a:endParaRPr lang="vi-VN" dirty="0"/>
          </a:p>
          <a:p>
            <a:pPr algn="ctr"/>
            <a:endParaRPr lang="vi-VN" dirty="0"/>
          </a:p>
          <a:p>
            <a:pPr algn="ctr"/>
            <a:endParaRPr lang="vi-VN" dirty="0"/>
          </a:p>
          <a:p>
            <a:pPr algn="ctr"/>
            <a:endParaRPr lang="en-US" dirty="0"/>
          </a:p>
        </p:txBody>
      </p:sp>
      <p:sp>
        <p:nvSpPr>
          <p:cNvPr id="9" name="Rectangle 8"/>
          <p:cNvSpPr/>
          <p:nvPr/>
        </p:nvSpPr>
        <p:spPr>
          <a:xfrm>
            <a:off x="5475249" y="3364213"/>
            <a:ext cx="3452872" cy="269859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b="1" dirty="0">
                <a:solidFill>
                  <a:srgbClr val="C00000"/>
                </a:solidFill>
              </a:rPr>
              <a:t>Lưu lượng cao</a:t>
            </a:r>
          </a:p>
          <a:p>
            <a:pPr marL="285750" indent="-285750">
              <a:lnSpc>
                <a:spcPct val="150000"/>
              </a:lnSpc>
              <a:buFontTx/>
              <a:buChar char="-"/>
            </a:pPr>
            <a:r>
              <a:rPr lang="vi-VN" sz="2400" b="1" dirty="0">
                <a:solidFill>
                  <a:schemeClr val="tx1"/>
                </a:solidFill>
              </a:rPr>
              <a:t>Dò động tĩnh-mạch</a:t>
            </a:r>
          </a:p>
          <a:p>
            <a:pPr marL="285750" indent="-285750">
              <a:lnSpc>
                <a:spcPct val="150000"/>
              </a:lnSpc>
              <a:buFontTx/>
              <a:buChar char="-"/>
            </a:pPr>
            <a:r>
              <a:rPr lang="vi-VN" sz="2400" b="1" dirty="0">
                <a:solidFill>
                  <a:srgbClr val="0070C0"/>
                </a:solidFill>
              </a:rPr>
              <a:t>DD động tĩnh mạch</a:t>
            </a:r>
          </a:p>
          <a:p>
            <a:pPr marL="285750" indent="-285750">
              <a:lnSpc>
                <a:spcPct val="150000"/>
              </a:lnSpc>
              <a:buFontTx/>
              <a:buChar char="-"/>
            </a:pPr>
            <a:r>
              <a:rPr lang="vi-VN" sz="2400" b="1" dirty="0">
                <a:solidFill>
                  <a:schemeClr val="tx1"/>
                </a:solidFill>
              </a:rPr>
              <a:t>Phình, hẹp</a:t>
            </a:r>
          </a:p>
          <a:p>
            <a:pPr algn="ctr"/>
            <a:endParaRPr lang="vi-VN" dirty="0"/>
          </a:p>
          <a:p>
            <a:pPr algn="ctr"/>
            <a:endParaRPr lang="en-US" dirty="0"/>
          </a:p>
        </p:txBody>
      </p:sp>
      <p:cxnSp>
        <p:nvCxnSpPr>
          <p:cNvPr id="10" name="Straight Arrow Connector 9"/>
          <p:cNvCxnSpPr>
            <a:stCxn id="4" idx="1"/>
            <a:endCxn id="5" idx="0"/>
          </p:cNvCxnSpPr>
          <p:nvPr/>
        </p:nvCxnSpPr>
        <p:spPr>
          <a:xfrm flipH="1">
            <a:off x="1922056" y="758283"/>
            <a:ext cx="1445612" cy="607627"/>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sp>
        <p:nvSpPr>
          <p:cNvPr id="11" name="Rectangle 10"/>
          <p:cNvSpPr/>
          <p:nvPr/>
        </p:nvSpPr>
        <p:spPr>
          <a:xfrm>
            <a:off x="9136896" y="3376913"/>
            <a:ext cx="2750304" cy="269859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vi-VN" sz="2400" b="1" dirty="0">
                <a:solidFill>
                  <a:schemeClr val="tx1"/>
                </a:solidFill>
              </a:rPr>
              <a:t>Sturge –Weber</a:t>
            </a:r>
          </a:p>
          <a:p>
            <a:pPr marL="285750" indent="-285750">
              <a:buFontTx/>
              <a:buChar char="-"/>
            </a:pPr>
            <a:r>
              <a:rPr lang="vi-VN" sz="2400" b="1" dirty="0">
                <a:solidFill>
                  <a:schemeClr val="tx1"/>
                </a:solidFill>
              </a:rPr>
              <a:t>Klippel- Trenaunay</a:t>
            </a:r>
          </a:p>
          <a:p>
            <a:pPr marL="285750" indent="-285750">
              <a:buFontTx/>
              <a:buChar char="-"/>
            </a:pPr>
            <a:r>
              <a:rPr lang="vi-VN" sz="2400" b="1" dirty="0">
                <a:solidFill>
                  <a:schemeClr val="tx1"/>
                </a:solidFill>
              </a:rPr>
              <a:t>Mafucci</a:t>
            </a:r>
          </a:p>
          <a:p>
            <a:pPr marL="285750" indent="-285750">
              <a:buFontTx/>
              <a:buChar char="-"/>
            </a:pPr>
            <a:r>
              <a:rPr lang="vi-VN" sz="2400" b="1" dirty="0">
                <a:solidFill>
                  <a:schemeClr val="tx1"/>
                </a:solidFill>
              </a:rPr>
              <a:t>Solomon</a:t>
            </a:r>
          </a:p>
          <a:p>
            <a:r>
              <a:rPr lang="vi-VN" sz="2400" b="1" dirty="0">
                <a:solidFill>
                  <a:schemeClr val="tx1"/>
                </a:solidFill>
              </a:rPr>
              <a:t>-  Proteus</a:t>
            </a:r>
            <a:endParaRPr lang="en-US" sz="2400" b="1" dirty="0">
              <a:solidFill>
                <a:schemeClr val="tx1"/>
              </a:solidFill>
            </a:endParaRPr>
          </a:p>
        </p:txBody>
      </p:sp>
      <p:sp>
        <p:nvSpPr>
          <p:cNvPr id="12" name="Rectangle 11"/>
          <p:cNvSpPr/>
          <p:nvPr/>
        </p:nvSpPr>
        <p:spPr>
          <a:xfrm>
            <a:off x="9322420" y="2459489"/>
            <a:ext cx="2274848" cy="64677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rPr>
              <a:t>Kết hợp</a:t>
            </a:r>
            <a:endParaRPr lang="en-US" sz="2400" b="1" dirty="0">
              <a:solidFill>
                <a:schemeClr val="tx1"/>
              </a:solidFill>
            </a:endParaRPr>
          </a:p>
        </p:txBody>
      </p:sp>
      <p:cxnSp>
        <p:nvCxnSpPr>
          <p:cNvPr id="13" name="Straight Arrow Connector 12"/>
          <p:cNvCxnSpPr/>
          <p:nvPr/>
        </p:nvCxnSpPr>
        <p:spPr>
          <a:xfrm>
            <a:off x="7344607" y="3106260"/>
            <a:ext cx="634111" cy="270653"/>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799654" y="3140374"/>
            <a:ext cx="634650" cy="236539"/>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0512048" y="3055574"/>
            <a:ext cx="1115" cy="37202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422987" y="2450816"/>
            <a:ext cx="2921620" cy="66907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rPr>
              <a:t>Đơn thuần</a:t>
            </a:r>
            <a:endParaRPr lang="en-US" sz="2400" b="1" dirty="0">
              <a:solidFill>
                <a:schemeClr val="tx1"/>
              </a:solidFill>
            </a:endParaRPr>
          </a:p>
        </p:txBody>
      </p:sp>
    </p:spTree>
    <p:extLst>
      <p:ext uri="{BB962C8B-B14F-4D97-AF65-F5344CB8AC3E}">
        <p14:creationId xmlns:p14="http://schemas.microsoft.com/office/powerpoint/2010/main" val="1569976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54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01EA4-12B7-60D3-3F95-9D824F1FEF3C}"/>
              </a:ext>
            </a:extLst>
          </p:cNvPr>
          <p:cNvSpPr>
            <a:spLocks noGrp="1"/>
          </p:cNvSpPr>
          <p:nvPr>
            <p:ph type="title"/>
          </p:nvPr>
        </p:nvSpPr>
        <p:spPr/>
        <p:txBody>
          <a:bodyPr/>
          <a:lstStyle/>
          <a:p>
            <a:r>
              <a:rPr lang="vi-VN"/>
              <a:t>LỊCH SỬ VÀ DỊCH TỄ</a:t>
            </a:r>
            <a:br>
              <a:rPr lang="vi-VN" sz="2000"/>
            </a:br>
            <a:endParaRPr lang="en-US"/>
          </a:p>
        </p:txBody>
      </p:sp>
      <p:sp>
        <p:nvSpPr>
          <p:cNvPr id="3" name="Content Placeholder 2">
            <a:extLst>
              <a:ext uri="{FF2B5EF4-FFF2-40B4-BE49-F238E27FC236}">
                <a16:creationId xmlns:a16="http://schemas.microsoft.com/office/drawing/2014/main" id="{99CEB4DD-92FD-4D9F-E8C2-ED8E9C4DD68C}"/>
              </a:ext>
            </a:extLst>
          </p:cNvPr>
          <p:cNvSpPr>
            <a:spLocks noGrp="1"/>
          </p:cNvSpPr>
          <p:nvPr>
            <p:ph idx="1"/>
          </p:nvPr>
        </p:nvSpPr>
        <p:spPr>
          <a:xfrm>
            <a:off x="694266" y="1121791"/>
            <a:ext cx="10515600" cy="5033476"/>
          </a:xfrm>
        </p:spPr>
        <p:txBody>
          <a:bodyPr>
            <a:normAutofit fontScale="85000" lnSpcReduction="10000"/>
          </a:bodyPr>
          <a:lstStyle/>
          <a:p>
            <a:pPr marL="514350" indent="-514350">
              <a:lnSpc>
                <a:spcPct val="150000"/>
              </a:lnSpc>
              <a:buFont typeface="+mj-lt"/>
              <a:buAutoNum type="arabicPeriod"/>
            </a:pPr>
            <a:r>
              <a:rPr lang="vi-VN" b="1"/>
              <a:t>- DDMM</a:t>
            </a:r>
            <a:r>
              <a:rPr lang="en-US" b="1"/>
              <a:t>/y văn</a:t>
            </a:r>
            <a:r>
              <a:rPr lang="vi-VN" b="1"/>
              <a:t>: Hippocrates, Ambrose Pare, Galen...</a:t>
            </a:r>
            <a:br>
              <a:rPr lang="vi-VN" b="1"/>
            </a:br>
            <a:r>
              <a:rPr lang="vi-VN" b="1"/>
              <a:t>- Đặt tên : Klippel-Trenaunay, Maffucci, Parkes Weber..</a:t>
            </a:r>
            <a:br>
              <a:rPr lang="vi-VN" b="1"/>
            </a:br>
            <a:r>
              <a:rPr lang="vi-VN" b="1"/>
              <a:t>- Thu thập số liệu dịch tễ gặp nhiều khó khăn.</a:t>
            </a:r>
            <a:br>
              <a:rPr lang="vi-VN" b="1"/>
            </a:br>
            <a:r>
              <a:rPr lang="vi-VN" b="1"/>
              <a:t>- Bogota </a:t>
            </a:r>
            <a:r>
              <a:rPr lang="en-US" b="1"/>
              <a:t>CM </a:t>
            </a:r>
            <a:r>
              <a:rPr lang="vi-VN" b="1"/>
              <a:t>Surveilance Program: 1,66% trẻ sinh ra mắc DDMM </a:t>
            </a:r>
            <a:r>
              <a:rPr lang="vi-VN" b="1">
                <a:solidFill>
                  <a:srgbClr val="C00000"/>
                </a:solidFill>
              </a:rPr>
              <a:t>(*)</a:t>
            </a:r>
            <a:r>
              <a:rPr lang="vi-VN" b="1"/>
              <a:t>.</a:t>
            </a:r>
            <a:br>
              <a:rPr lang="vi-VN" b="1"/>
            </a:br>
            <a:r>
              <a:rPr lang="vi-VN" b="1"/>
              <a:t>- Kennedy: 238 NC với hơn 20 triệu trẻ mới sinh, DDMM  1.08% </a:t>
            </a:r>
            <a:r>
              <a:rPr lang="vi-VN" b="1">
                <a:solidFill>
                  <a:srgbClr val="C00000"/>
                </a:solidFill>
              </a:rPr>
              <a:t>(**)</a:t>
            </a:r>
            <a:br>
              <a:rPr lang="vi-VN" b="1"/>
            </a:br>
            <a:br>
              <a:rPr lang="en-US" b="1"/>
            </a:br>
            <a:br>
              <a:rPr lang="vi-VN" b="1"/>
            </a:br>
            <a:br>
              <a:rPr lang="en-US" sz="1400" b="1">
                <a:ea typeface="Arial" charset="0"/>
              </a:rPr>
            </a:br>
            <a:endParaRPr lang="en-US"/>
          </a:p>
        </p:txBody>
      </p:sp>
      <p:sp>
        <p:nvSpPr>
          <p:cNvPr id="4" name="Rectangle 3"/>
          <p:cNvSpPr/>
          <p:nvPr/>
        </p:nvSpPr>
        <p:spPr>
          <a:xfrm>
            <a:off x="694266" y="5893657"/>
            <a:ext cx="11366500" cy="523220"/>
          </a:xfrm>
          <a:prstGeom prst="rect">
            <a:avLst/>
          </a:prstGeom>
        </p:spPr>
        <p:txBody>
          <a:bodyPr wrap="square">
            <a:spAutoFit/>
          </a:bodyPr>
          <a:lstStyle/>
          <a:p>
            <a:r>
              <a:rPr lang="vi-VN" sz="1400" dirty="0">
                <a:solidFill>
                  <a:srgbClr val="C00000"/>
                </a:solidFill>
                <a:cs typeface="Arial" panose="020B0604020202020204" pitchFamily="34" charset="0"/>
              </a:rPr>
              <a:t>(*)</a:t>
            </a:r>
            <a:r>
              <a:rPr lang="en-US" sz="1400" dirty="0">
                <a:latin typeface="Arial" panose="020B0604020202020204" pitchFamily="34" charset="0"/>
                <a:cs typeface="Arial" panose="020B0604020202020204" pitchFamily="34" charset="0"/>
              </a:rPr>
              <a:t> </a:t>
            </a:r>
            <a:r>
              <a:rPr lang="en-US" sz="1400" b="1" dirty="0">
                <a:solidFill>
                  <a:srgbClr val="002060"/>
                </a:solidFill>
                <a:latin typeface="Arial" panose="020B0604020202020204" pitchFamily="34" charset="0"/>
                <a:ea typeface="Arial" charset="0"/>
                <a:cs typeface="Arial" panose="020B0604020202020204" pitchFamily="34" charset="0"/>
              </a:rPr>
              <a:t>Correa C, (2014) . J </a:t>
            </a:r>
            <a:r>
              <a:rPr lang="en-US" sz="1400" b="1" dirty="0" err="1">
                <a:solidFill>
                  <a:srgbClr val="002060"/>
                </a:solidFill>
                <a:latin typeface="Arial" panose="020B0604020202020204" pitchFamily="34" charset="0"/>
                <a:ea typeface="Arial" charset="0"/>
                <a:cs typeface="Arial" panose="020B0604020202020204" pitchFamily="34" charset="0"/>
              </a:rPr>
              <a:t>Pediatr</a:t>
            </a:r>
            <a:r>
              <a:rPr lang="en-US" sz="1400" b="1" dirty="0">
                <a:solidFill>
                  <a:srgbClr val="002060"/>
                </a:solidFill>
                <a:latin typeface="Arial" panose="020B0604020202020204" pitchFamily="34" charset="0"/>
                <a:ea typeface="Arial" charset="0"/>
                <a:cs typeface="Arial" panose="020B0604020202020204" pitchFamily="34" charset="0"/>
              </a:rPr>
              <a:t> </a:t>
            </a:r>
            <a:r>
              <a:rPr lang="en-US" sz="1400" b="1" dirty="0" err="1">
                <a:solidFill>
                  <a:srgbClr val="002060"/>
                </a:solidFill>
                <a:latin typeface="Arial" panose="020B0604020202020204" pitchFamily="34" charset="0"/>
                <a:ea typeface="Arial" charset="0"/>
                <a:cs typeface="Arial" panose="020B0604020202020204" pitchFamily="34" charset="0"/>
              </a:rPr>
              <a:t>Surg</a:t>
            </a:r>
            <a:r>
              <a:rPr lang="en-US" sz="1400" b="1" dirty="0">
                <a:solidFill>
                  <a:srgbClr val="002060"/>
                </a:solidFill>
                <a:latin typeface="Arial" panose="020B0604020202020204" pitchFamily="34" charset="0"/>
                <a:ea typeface="Arial" charset="0"/>
                <a:cs typeface="Arial" panose="020B0604020202020204" pitchFamily="34" charset="0"/>
              </a:rPr>
              <a:t> ;49(7). </a:t>
            </a:r>
            <a:br>
              <a:rPr lang="en-US" sz="1400" b="1" dirty="0">
                <a:latin typeface="Arial" panose="020B0604020202020204" pitchFamily="34" charset="0"/>
                <a:ea typeface="Arial" charset="0"/>
                <a:cs typeface="Arial" panose="020B0604020202020204" pitchFamily="34" charset="0"/>
              </a:rPr>
            </a:br>
            <a:r>
              <a:rPr lang="en-US" sz="1400" b="1" dirty="0">
                <a:solidFill>
                  <a:srgbClr val="C00000"/>
                </a:solidFill>
                <a:latin typeface="Arial" panose="020B0604020202020204" pitchFamily="34" charset="0"/>
                <a:ea typeface="Arial" charset="0"/>
                <a:cs typeface="Arial" panose="020B0604020202020204" pitchFamily="34" charset="0"/>
              </a:rPr>
              <a:t>(**)</a:t>
            </a:r>
            <a:r>
              <a:rPr lang="en-US" sz="1400" b="1" dirty="0">
                <a:solidFill>
                  <a:srgbClr val="002060"/>
                </a:solidFill>
                <a:latin typeface="Arial" panose="020B0604020202020204" pitchFamily="34" charset="0"/>
                <a:ea typeface="Arial" charset="0"/>
                <a:cs typeface="Arial" panose="020B0604020202020204" pitchFamily="34" charset="0"/>
              </a:rPr>
              <a:t>Kennedy WP. Epidemiologic aspects of the problem of congenital malformations.; 1977. </a:t>
            </a:r>
            <a:endParaRPr lang="en-US" sz="1400" dirty="0"/>
          </a:p>
        </p:txBody>
      </p:sp>
    </p:spTree>
    <p:extLst>
      <p:ext uri="{BB962C8B-B14F-4D97-AF65-F5344CB8AC3E}">
        <p14:creationId xmlns:p14="http://schemas.microsoft.com/office/powerpoint/2010/main" val="4096962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94265" y="1160585"/>
            <a:ext cx="11050059" cy="4994681"/>
          </a:xfrm>
        </p:spPr>
        <p:txBody>
          <a:bodyPr/>
          <a:lstStyle/>
          <a:p>
            <a:pPr marL="0" indent="0">
              <a:buNone/>
            </a:pPr>
            <a:r>
              <a:rPr lang="en-US" b="1">
                <a:ea typeface="Arial" charset="0"/>
                <a:cs typeface="Arial" charset="0"/>
              </a:rPr>
              <a:t>- </a:t>
            </a:r>
            <a:r>
              <a:rPr lang="vi-VN" b="1">
                <a:ea typeface="Arial" charset="0"/>
                <a:cs typeface="Arial" charset="0"/>
              </a:rPr>
              <a:t>Bất thường mạch máu bẩm sinh là bệnh lý không hiếm gặp</a:t>
            </a:r>
            <a:r>
              <a:rPr lang="en-US" b="1">
                <a:ea typeface="Arial" charset="0"/>
                <a:cs typeface="Arial" charset="0"/>
              </a:rPr>
              <a:t> (*)</a:t>
            </a:r>
            <a:r>
              <a:rPr lang="vi-VN" b="1">
                <a:ea typeface="Arial" charset="0"/>
                <a:cs typeface="Arial" charset="0"/>
              </a:rPr>
              <a:t>.</a:t>
            </a:r>
            <a:br>
              <a:rPr lang="vi-VN" b="1">
                <a:ea typeface="Arial" charset="0"/>
                <a:cs typeface="Arial" charset="0"/>
              </a:rPr>
            </a:br>
            <a:r>
              <a:rPr lang="vi-VN" b="1">
                <a:ea typeface="Arial" charset="0"/>
                <a:cs typeface="Arial" charset="0"/>
              </a:rPr>
              <a:t>- Việc chẩn đoán còn khó khăn</a:t>
            </a:r>
            <a:r>
              <a:rPr lang="en-US" b="1">
                <a:ea typeface="Arial" charset="0"/>
                <a:cs typeface="Arial" charset="0"/>
              </a:rPr>
              <a:t> </a:t>
            </a:r>
            <a:r>
              <a:rPr lang="vi-VN" b="1">
                <a:ea typeface="Arial" charset="0"/>
                <a:cs typeface="Arial" charset="0"/>
              </a:rPr>
              <a:t>→</a:t>
            </a:r>
            <a:r>
              <a:rPr lang="en-US" b="1">
                <a:ea typeface="Arial" charset="0"/>
                <a:cs typeface="Arial" charset="0"/>
              </a:rPr>
              <a:t>n</a:t>
            </a:r>
            <a:r>
              <a:rPr lang="vi-VN" b="1">
                <a:ea typeface="Arial" charset="0"/>
                <a:cs typeface="Arial" charset="0"/>
              </a:rPr>
              <a:t>hầm lẫn : u máu và dị dạng mạch máu</a:t>
            </a:r>
            <a:br>
              <a:rPr lang="en-US" b="1">
                <a:ea typeface="Arial" charset="0"/>
                <a:cs typeface="Arial" charset="0"/>
              </a:rPr>
            </a:br>
            <a:r>
              <a:rPr lang="en-US" b="1">
                <a:ea typeface="Arial" charset="0"/>
                <a:cs typeface="Arial" charset="0"/>
              </a:rPr>
              <a:t>- </a:t>
            </a:r>
            <a:r>
              <a:rPr lang="vi-VN" b="1"/>
              <a:t>DDMM</a:t>
            </a:r>
            <a:r>
              <a:rPr lang="en-US" b="1"/>
              <a:t> đơn thuần </a:t>
            </a:r>
            <a:r>
              <a:rPr lang="vi-VN" b="1"/>
              <a:t>: dị dạng tĩnh mạch</a:t>
            </a:r>
            <a:r>
              <a:rPr lang="en-US" b="1"/>
              <a:t>,</a:t>
            </a:r>
            <a:r>
              <a:rPr lang="vi-VN" b="1"/>
              <a:t> dị dạng động tĩnh mạch </a:t>
            </a:r>
            <a:r>
              <a:rPr lang="en-US" b="1"/>
              <a:t>và dị dạng bạch mạch </a:t>
            </a:r>
            <a:r>
              <a:rPr lang="vi-VN" b="1"/>
              <a:t>thường gặp: 37.5%</a:t>
            </a:r>
            <a:r>
              <a:rPr lang="en-US" b="1"/>
              <a:t> (*)</a:t>
            </a:r>
            <a:r>
              <a:rPr lang="vi-VN" b="1">
                <a:solidFill>
                  <a:srgbClr val="C00000"/>
                </a:solidFill>
              </a:rPr>
              <a:t>.</a:t>
            </a:r>
            <a:br>
              <a:rPr lang="vi-VN" b="1"/>
            </a:br>
            <a:r>
              <a:rPr lang="vi-VN" b="1"/>
              <a:t>- Vị trí thương tổn</a:t>
            </a:r>
            <a:r>
              <a:rPr lang="en-US" b="1"/>
              <a:t> ngoại biên</a:t>
            </a:r>
            <a:r>
              <a:rPr lang="vi-VN" b="1"/>
              <a:t> vùng đầu-mặt-cổ và thân-chi: 85%</a:t>
            </a:r>
            <a:r>
              <a:rPr lang="en-US" b="1">
                <a:solidFill>
                  <a:srgbClr val="C00000"/>
                </a:solidFill>
              </a:rPr>
              <a:t> (**)</a:t>
            </a:r>
            <a:endParaRPr lang="en-US"/>
          </a:p>
        </p:txBody>
      </p:sp>
      <p:sp>
        <p:nvSpPr>
          <p:cNvPr id="4" name="Rectangle 3"/>
          <p:cNvSpPr/>
          <p:nvPr/>
        </p:nvSpPr>
        <p:spPr>
          <a:xfrm>
            <a:off x="1270454" y="5829868"/>
            <a:ext cx="8461829" cy="553998"/>
          </a:xfrm>
          <a:prstGeom prst="rect">
            <a:avLst/>
          </a:prstGeom>
        </p:spPr>
        <p:txBody>
          <a:bodyPr wrap="square">
            <a:spAutoFit/>
          </a:bodyPr>
          <a:lstStyle/>
          <a:p>
            <a:r>
              <a:rPr lang="en-US" sz="1400" b="1" dirty="0">
                <a:solidFill>
                  <a:srgbClr val="002060"/>
                </a:solidFill>
                <a:latin typeface="Arial" panose="020B0604020202020204" pitchFamily="34" charset="0"/>
                <a:ea typeface="MS Mincho" panose="02020609040205080304" pitchFamily="49" charset="-128"/>
                <a:cs typeface="Arial" panose="020B0604020202020204" pitchFamily="34" charset="0"/>
              </a:rPr>
              <a:t>(*) Kennedy W. P. (1977), </a:t>
            </a:r>
            <a:r>
              <a:rPr lang="en-US" sz="1400" b="1" i="1" dirty="0">
                <a:solidFill>
                  <a:srgbClr val="002060"/>
                </a:solidFill>
                <a:latin typeface="Arial" panose="020B0604020202020204" pitchFamily="34" charset="0"/>
                <a:ea typeface="MS Mincho" panose="02020609040205080304" pitchFamily="49" charset="-128"/>
                <a:cs typeface="Arial" panose="020B0604020202020204" pitchFamily="34" charset="0"/>
              </a:rPr>
              <a:t>Problems of Birth Defects: From Hippocrates to Thalidomide and After</a:t>
            </a:r>
          </a:p>
          <a:p>
            <a:r>
              <a:rPr lang="vi-VN" sz="1600" b="1" dirty="0">
                <a:solidFill>
                  <a:srgbClr val="C00000"/>
                </a:solidFill>
              </a:rPr>
              <a:t>(**)</a:t>
            </a:r>
            <a:r>
              <a:rPr lang="en-US" sz="1400" b="1" dirty="0">
                <a:latin typeface="Arial" charset="0"/>
                <a:ea typeface="Arial" charset="0"/>
                <a:cs typeface="Arial" charset="0"/>
              </a:rPr>
              <a:t>.</a:t>
            </a:r>
            <a:r>
              <a:rPr lang="en-US" sz="1400" b="1" dirty="0">
                <a:solidFill>
                  <a:srgbClr val="002060"/>
                </a:solidFill>
                <a:latin typeface="Arial" charset="0"/>
                <a:ea typeface="Arial" charset="0"/>
                <a:cs typeface="Arial" charset="0"/>
              </a:rPr>
              <a:t> Consensus Document of the International Union of </a:t>
            </a:r>
            <a:r>
              <a:rPr lang="en-US" sz="1400" b="1">
                <a:solidFill>
                  <a:srgbClr val="002060"/>
                </a:solidFill>
                <a:latin typeface="Arial" charset="0"/>
                <a:ea typeface="Arial" charset="0"/>
                <a:cs typeface="Arial" charset="0"/>
              </a:rPr>
              <a:t>Angiology ( IUA) -</a:t>
            </a:r>
            <a:r>
              <a:rPr lang="en-US" sz="1400" b="1" dirty="0">
                <a:solidFill>
                  <a:srgbClr val="002060"/>
                </a:solidFill>
                <a:latin typeface="Arial" charset="0"/>
                <a:ea typeface="Arial" charset="0"/>
                <a:cs typeface="Arial" charset="0"/>
              </a:rPr>
              <a:t>2013. </a:t>
            </a:r>
            <a:endParaRPr lang="en-US" sz="14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7181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6B517-C221-4120-A737-4E64089D7BE1}"/>
              </a:ext>
            </a:extLst>
          </p:cNvPr>
          <p:cNvSpPr>
            <a:spLocks noGrp="1"/>
          </p:cNvSpPr>
          <p:nvPr>
            <p:ph type="title"/>
          </p:nvPr>
        </p:nvSpPr>
        <p:spPr>
          <a:xfrm>
            <a:off x="694266" y="160866"/>
            <a:ext cx="10515600" cy="1176443"/>
          </a:xfrm>
        </p:spPr>
        <p:txBody>
          <a:bodyPr/>
          <a:lstStyle/>
          <a:p>
            <a:pPr algn="ctr"/>
            <a:r>
              <a:rPr lang="en-US" dirty="0"/>
              <a:t>DỊ DẠNG MẠCH MÁU NGOẠI BIÊN</a:t>
            </a:r>
            <a:br>
              <a:rPr lang="en-US" dirty="0"/>
            </a:br>
            <a:r>
              <a:rPr lang="en-US" dirty="0"/>
              <a:t>BV ĐHYD TPHCM 2017-2024</a:t>
            </a:r>
          </a:p>
        </p:txBody>
      </p:sp>
      <p:graphicFrame>
        <p:nvGraphicFramePr>
          <p:cNvPr id="4" name="Content Placeholder 3">
            <a:extLst>
              <a:ext uri="{FF2B5EF4-FFF2-40B4-BE49-F238E27FC236}">
                <a16:creationId xmlns:a16="http://schemas.microsoft.com/office/drawing/2014/main" id="{266D9D9B-C385-4AC0-B866-E766076049B9}"/>
              </a:ext>
            </a:extLst>
          </p:cNvPr>
          <p:cNvGraphicFramePr>
            <a:graphicFrameLocks noGrp="1"/>
          </p:cNvGraphicFramePr>
          <p:nvPr>
            <p:ph idx="1"/>
            <p:extLst>
              <p:ext uri="{D42A27DB-BD31-4B8C-83A1-F6EECF244321}">
                <p14:modId xmlns:p14="http://schemas.microsoft.com/office/powerpoint/2010/main" val="1508936785"/>
              </p:ext>
            </p:extLst>
          </p:nvPr>
        </p:nvGraphicFramePr>
        <p:xfrm>
          <a:off x="1009827" y="1228197"/>
          <a:ext cx="10008129" cy="46871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0139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Content Placeholder 8" descr="A leg with a bruise on it&#10;&#10;Description automatically generated">
            <a:extLst>
              <a:ext uri="{FF2B5EF4-FFF2-40B4-BE49-F238E27FC236}">
                <a16:creationId xmlns:a16="http://schemas.microsoft.com/office/drawing/2014/main" id="{A125F803-AAD6-9635-D3D3-A174BC3179E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8011" y="1166261"/>
            <a:ext cx="3089800" cy="3893420"/>
          </a:xfrm>
        </p:spPr>
      </p:pic>
      <p:pic>
        <p:nvPicPr>
          <p:cNvPr id="11" name="Picture 10" descr="A close up of a hand&#10;&#10;Description automatically generated">
            <a:extLst>
              <a:ext uri="{FF2B5EF4-FFF2-40B4-BE49-F238E27FC236}">
                <a16:creationId xmlns:a16="http://schemas.microsoft.com/office/drawing/2014/main" id="{98EA97B9-0C15-878F-61F4-C76ADD217F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0667" y="1166260"/>
            <a:ext cx="2088365" cy="2784486"/>
          </a:xfrm>
          <a:prstGeom prst="rect">
            <a:avLst/>
          </a:prstGeom>
        </p:spPr>
      </p:pic>
      <p:pic>
        <p:nvPicPr>
          <p:cNvPr id="13" name="Picture 12" descr="A close up of a hand&#10;&#10;Description automatically generated">
            <a:extLst>
              <a:ext uri="{FF2B5EF4-FFF2-40B4-BE49-F238E27FC236}">
                <a16:creationId xmlns:a16="http://schemas.microsoft.com/office/drawing/2014/main" id="{A402DD47-B17E-9292-3760-FDA1FB6E10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1424" y="1166260"/>
            <a:ext cx="2579243" cy="3438991"/>
          </a:xfrm>
          <a:prstGeom prst="rect">
            <a:avLst/>
          </a:prstGeom>
        </p:spPr>
      </p:pic>
      <p:pic>
        <p:nvPicPr>
          <p:cNvPr id="15" name="Picture 14" descr="A hand with a bruise on the thumb&#10;&#10;Description automatically generated">
            <a:extLst>
              <a:ext uri="{FF2B5EF4-FFF2-40B4-BE49-F238E27FC236}">
                <a16:creationId xmlns:a16="http://schemas.microsoft.com/office/drawing/2014/main" id="{F87E14F3-F3F4-D6A9-9D30-0DF87965F3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0681" y="1166260"/>
            <a:ext cx="3329094" cy="2531358"/>
          </a:xfrm>
          <a:prstGeom prst="rect">
            <a:avLst/>
          </a:prstGeom>
        </p:spPr>
      </p:pic>
    </p:spTree>
    <p:extLst>
      <p:ext uri="{BB962C8B-B14F-4D97-AF65-F5344CB8AC3E}">
        <p14:creationId xmlns:p14="http://schemas.microsoft.com/office/powerpoint/2010/main" val="2802789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5F70A-132D-1BC4-E070-B56E409633C1}"/>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BDAE6BDA-715A-7DA1-C2C1-6ED4E4BBA1BB}"/>
              </a:ext>
            </a:extLst>
          </p:cNvPr>
          <p:cNvPicPr>
            <a:picLocks noGrp="1" noChangeAspect="1"/>
          </p:cNvPicPr>
          <p:nvPr>
            <p:ph idx="1"/>
          </p:nvPr>
        </p:nvPicPr>
        <p:blipFill rotWithShape="1">
          <a:blip r:embed="rId2"/>
          <a:srcRect r="23155" b="59949"/>
          <a:stretch/>
        </p:blipFill>
        <p:spPr bwMode="auto">
          <a:xfrm>
            <a:off x="556219" y="2188171"/>
            <a:ext cx="4750054" cy="3160533"/>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4457D83B-29A0-6282-7705-7C082829AE56}"/>
              </a:ext>
            </a:extLst>
          </p:cNvPr>
          <p:cNvPicPr>
            <a:picLocks noChangeAspect="1"/>
          </p:cNvPicPr>
          <p:nvPr/>
        </p:nvPicPr>
        <p:blipFill rotWithShape="1">
          <a:blip r:embed="rId2"/>
          <a:srcRect t="43723" r="5060" b="12028"/>
          <a:stretch/>
        </p:blipFill>
        <p:spPr bwMode="auto">
          <a:xfrm>
            <a:off x="5495088" y="2188171"/>
            <a:ext cx="5505421" cy="32768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00039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HÌNH ẢNH HỌC CHẨN ĐOÁN</a:t>
            </a:r>
          </a:p>
        </p:txBody>
      </p:sp>
      <p:sp>
        <p:nvSpPr>
          <p:cNvPr id="4" name="Content Placeholder 2">
            <a:extLst>
              <a:ext uri="{FF2B5EF4-FFF2-40B4-BE49-F238E27FC236}">
                <a16:creationId xmlns:a16="http://schemas.microsoft.com/office/drawing/2014/main" id="{07B4E3AE-684B-428A-9CC6-D70D30E549FE}"/>
              </a:ext>
            </a:extLst>
          </p:cNvPr>
          <p:cNvSpPr txBox="1">
            <a:spLocks/>
          </p:cNvSpPr>
          <p:nvPr/>
        </p:nvSpPr>
        <p:spPr>
          <a:xfrm>
            <a:off x="521038" y="1039314"/>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en-US" b="1" dirty="0"/>
              <a:t>SIÊU ÂM DOPPLER</a:t>
            </a:r>
          </a:p>
          <a:p>
            <a:pPr>
              <a:lnSpc>
                <a:spcPct val="200000"/>
              </a:lnSpc>
            </a:pPr>
            <a:r>
              <a:rPr lang="en-US" b="1" dirty="0"/>
              <a:t>CT SCAN</a:t>
            </a:r>
          </a:p>
          <a:p>
            <a:pPr>
              <a:lnSpc>
                <a:spcPct val="200000"/>
              </a:lnSpc>
            </a:pPr>
            <a:r>
              <a:rPr lang="en-US" b="1" dirty="0"/>
              <a:t>MRI</a:t>
            </a:r>
          </a:p>
          <a:p>
            <a:pPr>
              <a:lnSpc>
                <a:spcPct val="200000"/>
              </a:lnSpc>
            </a:pPr>
            <a:r>
              <a:rPr lang="en-US" b="1" dirty="0"/>
              <a:t>DSA</a:t>
            </a:r>
          </a:p>
        </p:txBody>
      </p:sp>
      <p:sp>
        <p:nvSpPr>
          <p:cNvPr id="7" name="Rectangle 6">
            <a:extLst>
              <a:ext uri="{FF2B5EF4-FFF2-40B4-BE49-F238E27FC236}">
                <a16:creationId xmlns:a16="http://schemas.microsoft.com/office/drawing/2014/main" id="{60BBBFB8-05A7-45C7-8BA9-A8BDA611B60F}"/>
              </a:ext>
            </a:extLst>
          </p:cNvPr>
          <p:cNvSpPr/>
          <p:nvPr/>
        </p:nvSpPr>
        <p:spPr>
          <a:xfrm>
            <a:off x="4729534" y="5847489"/>
            <a:ext cx="6941127" cy="307777"/>
          </a:xfrm>
          <a:prstGeom prst="rect">
            <a:avLst/>
          </a:prstGeom>
        </p:spPr>
        <p:txBody>
          <a:bodyPr wrap="square">
            <a:spAutoFit/>
          </a:bodyPr>
          <a:lstStyle/>
          <a:p>
            <a:r>
              <a:rPr lang="en-US" sz="1400" b="1" dirty="0">
                <a:solidFill>
                  <a:srgbClr val="002060"/>
                </a:solidFill>
                <a:latin typeface="Arial" charset="0"/>
                <a:ea typeface="Arial" charset="0"/>
                <a:cs typeface="Arial" charset="0"/>
              </a:rPr>
              <a:t>MRI Web Clinic — November 2007.Venous </a:t>
            </a:r>
            <a:r>
              <a:rPr lang="en-US" sz="1400" b="1" dirty="0" err="1">
                <a:solidFill>
                  <a:srgbClr val="002060"/>
                </a:solidFill>
                <a:latin typeface="Arial" charset="0"/>
                <a:ea typeface="Arial" charset="0"/>
                <a:cs typeface="Arial" charset="0"/>
              </a:rPr>
              <a:t>Malformations,Stephen</a:t>
            </a:r>
            <a:r>
              <a:rPr lang="en-US" sz="1400" b="1" dirty="0">
                <a:solidFill>
                  <a:srgbClr val="002060"/>
                </a:solidFill>
                <a:latin typeface="Arial" charset="0"/>
                <a:ea typeface="Arial" charset="0"/>
                <a:cs typeface="Arial" charset="0"/>
              </a:rPr>
              <a:t> F. Quinn, M.D</a:t>
            </a:r>
          </a:p>
        </p:txBody>
      </p:sp>
      <p:pic>
        <p:nvPicPr>
          <p:cNvPr id="10" name="Content Placeholder 9" descr="A close-up of an x-ray&#10;&#10;AI-generated content may be incorrect.">
            <a:extLst>
              <a:ext uri="{FF2B5EF4-FFF2-40B4-BE49-F238E27FC236}">
                <a16:creationId xmlns:a16="http://schemas.microsoft.com/office/drawing/2014/main" id="{CC027F73-4A29-44D3-7C70-203E5E1B8C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5739" y="2355272"/>
            <a:ext cx="5386740" cy="3035380"/>
          </a:xfrm>
        </p:spPr>
      </p:pic>
      <p:pic>
        <p:nvPicPr>
          <p:cNvPr id="12" name="Picture 11" descr="An x-ray of a body&#10;&#10;AI-generated content may be incorrect.">
            <a:extLst>
              <a:ext uri="{FF2B5EF4-FFF2-40B4-BE49-F238E27FC236}">
                <a16:creationId xmlns:a16="http://schemas.microsoft.com/office/drawing/2014/main" id="{0A339108-EB72-C36F-7A1E-46EC62E1AA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8266" y="1039314"/>
            <a:ext cx="4351338" cy="4351338"/>
          </a:xfrm>
          <a:prstGeom prst="rect">
            <a:avLst/>
          </a:prstGeom>
        </p:spPr>
      </p:pic>
    </p:spTree>
    <p:extLst>
      <p:ext uri="{BB962C8B-B14F-4D97-AF65-F5344CB8AC3E}">
        <p14:creationId xmlns:p14="http://schemas.microsoft.com/office/powerpoint/2010/main" val="2357039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Ion</Template>
  <TotalTime>168</TotalTime>
  <Words>1264</Words>
  <Application>Microsoft Office PowerPoint</Application>
  <PresentationFormat>Widescreen</PresentationFormat>
  <Paragraphs>160</Paragraphs>
  <Slides>30</Slides>
  <Notes>0</Notes>
  <HiddenSlides>0</HiddenSlides>
  <MMClips>7</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MS Mincho</vt:lpstr>
      <vt:lpstr>Arial</vt:lpstr>
      <vt:lpstr>Calibri</vt:lpstr>
      <vt:lpstr>Calibri Light</vt:lpstr>
      <vt:lpstr>Helvetica</vt:lpstr>
      <vt:lpstr>Times New Roman</vt:lpstr>
      <vt:lpstr>Wingdings</vt:lpstr>
      <vt:lpstr>Office Theme</vt:lpstr>
      <vt:lpstr>ĐÁNH GIÁ KẾT QUẢ CAN THIỆP NỘI  MẠCH ĐIỀU TRỊ DỊ DẠNG ĐỘNG TĨNH MẠCH VÙNG CHẬU </vt:lpstr>
      <vt:lpstr>NỘI DUNG</vt:lpstr>
      <vt:lpstr>PowerPoint Presentation</vt:lpstr>
      <vt:lpstr>LỊCH SỬ VÀ DỊCH TỄ </vt:lpstr>
      <vt:lpstr>PowerPoint Presentation</vt:lpstr>
      <vt:lpstr>DỊ DẠNG MẠCH MÁU NGOẠI BIÊN BV ĐHYD TPHCM 2017-2024</vt:lpstr>
      <vt:lpstr>PowerPoint Presentation</vt:lpstr>
      <vt:lpstr>PowerPoint Presentation</vt:lpstr>
      <vt:lpstr>HÌNH ẢNH HỌC CHẨN ĐOÁN</vt:lpstr>
      <vt:lpstr>PHÂN LOẠI TRONG THỰC HÀNH LÂM SÀNG</vt:lpstr>
      <vt:lpstr>CHỈ ĐỊNH ĐIỀU TRỊ</vt:lpstr>
      <vt:lpstr>PowerPoint Presentation</vt:lpstr>
      <vt:lpstr>LIỆU PHÁP XƠ HOÁ</vt:lpstr>
      <vt:lpstr>DỊ DẠNG ĐỘNG TĨNH MẠCH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Rosales, Nam, 59 tuổi </vt:lpstr>
      <vt:lpstr>Rosales, Nam, 59 tuổi </vt:lpstr>
      <vt:lpstr>PowerPoint Presentation</vt:lpstr>
      <vt:lpstr>PowerPoint Presentation</vt:lpstr>
      <vt:lpstr>PowerPoint Presentation</vt:lpstr>
      <vt:lpstr>PowerPoint Presentation</vt:lpstr>
      <vt:lpstr>PowerPoint Presentation</vt:lpstr>
      <vt:lpstr>XIN CHÂN THÀNH CẢM ƠN </vt:lpstr>
      <vt:lpstr>PowerPoint Presentation</vt:lpstr>
    </vt:vector>
  </TitlesOfParts>
  <Company>umc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Khuat Anh Vu (Phong KHDT)</dc:creator>
  <cp:lastModifiedBy>Lâm Thảo  Cường</cp:lastModifiedBy>
  <cp:revision>38</cp:revision>
  <dcterms:created xsi:type="dcterms:W3CDTF">2024-01-29T02:50:50Z</dcterms:created>
  <dcterms:modified xsi:type="dcterms:W3CDTF">2025-09-14T08:37:10Z</dcterms:modified>
</cp:coreProperties>
</file>